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97" r:id="rId5"/>
  </p:sldMasterIdLst>
  <p:notesMasterIdLst>
    <p:notesMasterId r:id="rId61"/>
  </p:notesMasterIdLst>
  <p:handoutMasterIdLst>
    <p:handoutMasterId r:id="rId62"/>
  </p:handoutMasterIdLst>
  <p:sldIdLst>
    <p:sldId id="725" r:id="rId6"/>
    <p:sldId id="726" r:id="rId7"/>
    <p:sldId id="727" r:id="rId8"/>
    <p:sldId id="728" r:id="rId9"/>
    <p:sldId id="729" r:id="rId10"/>
    <p:sldId id="730" r:id="rId11"/>
    <p:sldId id="731" r:id="rId12"/>
    <p:sldId id="732" r:id="rId13"/>
    <p:sldId id="733" r:id="rId14"/>
    <p:sldId id="866" r:id="rId15"/>
    <p:sldId id="985" r:id="rId16"/>
    <p:sldId id="868" r:id="rId17"/>
    <p:sldId id="869" r:id="rId18"/>
    <p:sldId id="870" r:id="rId19"/>
    <p:sldId id="738" r:id="rId20"/>
    <p:sldId id="739" r:id="rId21"/>
    <p:sldId id="740" r:id="rId22"/>
    <p:sldId id="871" r:id="rId23"/>
    <p:sldId id="872" r:id="rId24"/>
    <p:sldId id="742" r:id="rId25"/>
    <p:sldId id="873" r:id="rId26"/>
    <p:sldId id="744" r:id="rId27"/>
    <p:sldId id="745" r:id="rId28"/>
    <p:sldId id="874" r:id="rId29"/>
    <p:sldId id="875" r:id="rId30"/>
    <p:sldId id="876" r:id="rId31"/>
    <p:sldId id="877" r:id="rId32"/>
    <p:sldId id="751" r:id="rId33"/>
    <p:sldId id="878" r:id="rId34"/>
    <p:sldId id="993" r:id="rId35"/>
    <p:sldId id="753" r:id="rId36"/>
    <p:sldId id="754" r:id="rId37"/>
    <p:sldId id="755" r:id="rId38"/>
    <p:sldId id="880" r:id="rId39"/>
    <p:sldId id="759" r:id="rId40"/>
    <p:sldId id="763" r:id="rId41"/>
    <p:sldId id="765" r:id="rId42"/>
    <p:sldId id="766" r:id="rId43"/>
    <p:sldId id="768" r:id="rId44"/>
    <p:sldId id="881" r:id="rId45"/>
    <p:sldId id="770" r:id="rId46"/>
    <p:sldId id="772" r:id="rId47"/>
    <p:sldId id="773" r:id="rId48"/>
    <p:sldId id="775" r:id="rId49"/>
    <p:sldId id="776" r:id="rId50"/>
    <p:sldId id="778" r:id="rId51"/>
    <p:sldId id="976" r:id="rId52"/>
    <p:sldId id="978" r:id="rId53"/>
    <p:sldId id="994" r:id="rId54"/>
    <p:sldId id="995" r:id="rId55"/>
    <p:sldId id="996" r:id="rId56"/>
    <p:sldId id="997" r:id="rId57"/>
    <p:sldId id="998" r:id="rId58"/>
    <p:sldId id="999" r:id="rId59"/>
    <p:sldId id="977" r:id="rId60"/>
  </p:sldIdLst>
  <p:sldSz cx="9144000" cy="6858000" type="screen4x3"/>
  <p:notesSz cx="6934200" cy="9232900"/>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ABA"/>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p:restoredTop sz="94668"/>
  </p:normalViewPr>
  <p:slideViewPr>
    <p:cSldViewPr snapToGrid="0">
      <p:cViewPr varScale="1">
        <p:scale>
          <a:sx n="104" d="100"/>
          <a:sy n="104" d="100"/>
        </p:scale>
        <p:origin x="55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1/14/2021</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1/14/2021</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p:spPr>
      </p:sp>
      <p:sp>
        <p:nvSpPr>
          <p:cNvPr id="513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Chapter 5 we talked about </a:t>
            </a:r>
            <a:r>
              <a:rPr lang="ja-JP" altLang="en-US"/>
              <a:t>“</a:t>
            </a:r>
            <a:r>
              <a:rPr lang="en-US" altLang="ja-JP"/>
              <a:t>The Legal Requirements of Boating</a:t>
            </a:r>
            <a:r>
              <a:rPr lang="ja-JP" altLang="en-US"/>
              <a:t>”</a:t>
            </a:r>
            <a:r>
              <a:rPr lang="en-US" altLang="ja-JP"/>
              <a:t>. </a:t>
            </a:r>
          </a:p>
          <a:p>
            <a:pPr eaLnBrk="1" hangingPunct="1"/>
            <a:r>
              <a:rPr lang="en-US"/>
              <a:t>Chapter 6 we will be discussing </a:t>
            </a:r>
            <a:r>
              <a:rPr lang="ja-JP" altLang="en-US"/>
              <a:t>“</a:t>
            </a:r>
            <a:r>
              <a:rPr lang="en-US" altLang="ja-JP"/>
              <a:t>Boating Emergencies…What to Do</a:t>
            </a:r>
            <a:r>
              <a:rPr lang="ja-JP" altLang="en-US"/>
              <a:t>”</a:t>
            </a:r>
            <a:endParaRPr lang="en-US" altLang="ja-JP"/>
          </a:p>
          <a:p>
            <a:pPr eaLnBrk="1" hangingPunct="1"/>
            <a:endParaRPr lang="en-US"/>
          </a:p>
          <a:p>
            <a:pPr eaLnBrk="1" hangingPunct="1"/>
            <a:r>
              <a:rPr lang="en-US"/>
              <a:t>There is a difference between what the minimum law requirements are and what a prudent mariner carries on a boat. </a:t>
            </a:r>
          </a:p>
          <a:p>
            <a:endParaRPr lang="en-US"/>
          </a:p>
        </p:txBody>
      </p:sp>
      <p:sp>
        <p:nvSpPr>
          <p:cNvPr id="513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526DFB-E9A8-4C72-83CD-BE4C63CD7F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bwMode="auto">
          <a:noFill/>
          <a:ln>
            <a:solidFill>
              <a:srgbClr val="000000"/>
            </a:solidFill>
            <a:miter lim="800000"/>
            <a:headEnd/>
            <a:tailEnd/>
          </a:ln>
        </p:spPr>
      </p:sp>
      <p:sp>
        <p:nvSpPr>
          <p:cNvPr id="522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Most people wait to drink water until they feel thirsty.  If you feel thirsty you are already experiencing dehydration.</a:t>
            </a:r>
          </a:p>
        </p:txBody>
      </p:sp>
      <p:sp>
        <p:nvSpPr>
          <p:cNvPr id="522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EE9A5F-2FF1-4766-B63F-51262D600C8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p:cNvSpPr>
            <a:spLocks noGrp="1" noRot="1" noChangeAspect="1" noTextEdit="1"/>
          </p:cNvSpPr>
          <p:nvPr>
            <p:ph type="sldImg"/>
          </p:nvPr>
        </p:nvSpPr>
        <p:spPr bwMode="auto">
          <a:noFill/>
          <a:ln>
            <a:solidFill>
              <a:srgbClr val="000000"/>
            </a:solidFill>
            <a:miter lim="800000"/>
            <a:headEnd/>
            <a:tailEnd/>
          </a:ln>
        </p:spPr>
      </p:sp>
      <p:sp>
        <p:nvSpPr>
          <p:cNvPr id="523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a:p>
          <a:p>
            <a:pPr eaLnBrk="1" hangingPunct="1"/>
            <a:r>
              <a:rPr lang="en-US"/>
              <a:t>Discuss the legal limits of alcohol consumption for the state in which you are teaching.</a:t>
            </a:r>
          </a:p>
          <a:p>
            <a:pPr eaLnBrk="1" hangingPunct="1"/>
            <a:endParaRPr lang="en-US"/>
          </a:p>
          <a:p>
            <a:pPr eaLnBrk="1" hangingPunct="1"/>
            <a:r>
              <a:rPr lang="en-US"/>
              <a:t>Remind the participants that using drugs and/or alcohol while boating is a leading cause of boating accidents.</a:t>
            </a:r>
          </a:p>
          <a:p>
            <a:pPr eaLnBrk="1" hangingPunct="1"/>
            <a:endParaRPr lang="en-US" b="1"/>
          </a:p>
          <a:p>
            <a:pPr eaLnBrk="1" hangingPunct="1"/>
            <a:r>
              <a:rPr lang="en-US"/>
              <a:t>Discuss the legal limits of alcohol consumption for the state in which you are teaching.</a:t>
            </a:r>
          </a:p>
          <a:p>
            <a:pPr eaLnBrk="1" hangingPunct="1"/>
            <a:endParaRPr lang="en-US"/>
          </a:p>
          <a:p>
            <a:pPr eaLnBrk="1" hangingPunct="1"/>
            <a:r>
              <a:rPr lang="en-US"/>
              <a:t>Remind the participants that using drugs and/or alcohol while boating is a leading cause of boating accidents</a:t>
            </a:r>
          </a:p>
        </p:txBody>
      </p:sp>
      <p:sp>
        <p:nvSpPr>
          <p:cNvPr id="523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8BF25-44D2-4E05-ADC0-6343A3DC63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p:spPr>
      </p:sp>
      <p:sp>
        <p:nvSpPr>
          <p:cNvPr id="524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It is always a good</a:t>
            </a:r>
            <a:r>
              <a:rPr lang="en-US" baseline="0"/>
              <a:t> idea that at east 2 people avoid drinking while on the boat in case something happens to the operator.</a:t>
            </a:r>
            <a:endParaRPr lang="en-US"/>
          </a:p>
        </p:txBody>
      </p:sp>
      <p:sp>
        <p:nvSpPr>
          <p:cNvPr id="524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BB864F-6F2A-4C12-8771-352D3A49E37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bwMode="auto">
          <a:noFill/>
          <a:ln>
            <a:solidFill>
              <a:srgbClr val="000000"/>
            </a:solidFill>
            <a:miter lim="800000"/>
            <a:headEnd/>
            <a:tailEnd/>
          </a:ln>
        </p:spPr>
      </p:sp>
      <p:sp>
        <p:nvSpPr>
          <p:cNvPr id="525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Emphasize</a:t>
            </a:r>
            <a:r>
              <a:rPr lang="en-US" baseline="0"/>
              <a:t> the number of boating accidents and death attributed to boating under the influence.  Remind students of the penalties within your state for BUI.</a:t>
            </a:r>
            <a:endParaRPr lang="en-US"/>
          </a:p>
        </p:txBody>
      </p:sp>
      <p:sp>
        <p:nvSpPr>
          <p:cNvPr id="525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076071-3850-440E-9EF0-56704BDC8B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noFill/>
          <a:ln>
            <a:solidFill>
              <a:srgbClr val="000000"/>
            </a:solidFill>
            <a:miter lim="800000"/>
            <a:headEnd/>
            <a:tailEnd/>
          </a:ln>
        </p:spPr>
      </p:sp>
      <p:sp>
        <p:nvSpPr>
          <p:cNvPr id="527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When purchasing an inflatable PFD</a:t>
            </a:r>
            <a:r>
              <a:rPr lang="en-US" baseline="0"/>
              <a:t> always check that there is aCO2  cartridge contained in it.  While rare, some purchased might be missing it.  Remind students of your state’s inflatable PFD laws, when they can be used and when they cannot.</a:t>
            </a:r>
            <a:endParaRPr lang="en-US"/>
          </a:p>
        </p:txBody>
      </p:sp>
      <p:sp>
        <p:nvSpPr>
          <p:cNvPr id="527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37985-3142-4B49-B4F4-F15BC5E4977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bwMode="auto">
          <a:noFill/>
          <a:ln>
            <a:solidFill>
              <a:srgbClr val="000000"/>
            </a:solidFill>
            <a:miter lim="800000"/>
            <a:headEnd/>
            <a:tailEnd/>
          </a:ln>
        </p:spPr>
      </p:sp>
      <p:sp>
        <p:nvSpPr>
          <p:cNvPr id="529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the definition of “capsize” and “swamping.” Both are dangerous,</a:t>
            </a:r>
            <a:r>
              <a:rPr lang="en-US" baseline="0"/>
              <a:t> can be more so in cold water and weather.</a:t>
            </a:r>
            <a:endParaRPr lang="en-US"/>
          </a:p>
        </p:txBody>
      </p:sp>
      <p:sp>
        <p:nvSpPr>
          <p:cNvPr id="529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3FB055-C864-4B31-B777-417A543B7FB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bwMode="auto">
          <a:noFill/>
          <a:ln>
            <a:solidFill>
              <a:srgbClr val="000000"/>
            </a:solidFill>
            <a:miter lim="800000"/>
            <a:headEnd/>
            <a:tailEnd/>
          </a:ln>
        </p:spPr>
      </p:sp>
      <p:sp>
        <p:nvSpPr>
          <p:cNvPr id="530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You should always have an</a:t>
            </a:r>
            <a:r>
              <a:rPr lang="en-US" baseline="0"/>
              <a:t> engine cut-off switch.  This will prevent the boat from running if the operator falls overboard.</a:t>
            </a:r>
            <a:endParaRPr lang="en-US"/>
          </a:p>
        </p:txBody>
      </p:sp>
      <p:sp>
        <p:nvSpPr>
          <p:cNvPr id="530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97C631-3F06-4F85-BFEF-9483A92B797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p:spPr>
      </p:sp>
      <p:sp>
        <p:nvSpPr>
          <p:cNvPr id="531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 order to prevent capsizing, be sure to follow</a:t>
            </a:r>
            <a:r>
              <a:rPr lang="en-US" baseline="0"/>
              <a:t> these rules.</a:t>
            </a:r>
            <a:endParaRPr lang="en-US"/>
          </a:p>
        </p:txBody>
      </p:sp>
      <p:sp>
        <p:nvSpPr>
          <p:cNvPr id="531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3E96F-DA65-4A69-8C7B-F3D9A22E967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bwMode="auto">
          <a:noFill/>
          <a:ln>
            <a:solidFill>
              <a:srgbClr val="000000"/>
            </a:solidFill>
            <a:miter lim="800000"/>
            <a:headEnd/>
            <a:tailEnd/>
          </a:ln>
        </p:spPr>
      </p:sp>
      <p:sp>
        <p:nvSpPr>
          <p:cNvPr id="532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Always stay with the boat.  It will present a larger target for search and rescue personnel to find you.  It will also help keep you out of the cold water.</a:t>
            </a:r>
          </a:p>
        </p:txBody>
      </p:sp>
      <p:sp>
        <p:nvSpPr>
          <p:cNvPr id="532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D09914-84E5-4A21-A31D-FD4559A4D63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bwMode="auto">
          <a:noFill/>
          <a:ln>
            <a:solidFill>
              <a:srgbClr val="000000"/>
            </a:solidFill>
            <a:miter lim="800000"/>
            <a:headEnd/>
            <a:tailEnd/>
          </a:ln>
        </p:spPr>
      </p:sp>
      <p:sp>
        <p:nvSpPr>
          <p:cNvPr id="533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3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2C2A3-72BB-4A95-8E90-5A771B2D8C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bwMode="auto">
          <a:noFill/>
          <a:ln>
            <a:solidFill>
              <a:srgbClr val="000000"/>
            </a:solidFill>
            <a:miter lim="800000"/>
            <a:headEnd/>
            <a:tailEnd/>
          </a:ln>
        </p:spPr>
      </p:sp>
      <p:sp>
        <p:nvSpPr>
          <p:cNvPr id="514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Mention these items as an overview of this chapter. More detail will be covered on each topic.</a:t>
            </a:r>
          </a:p>
          <a:p>
            <a:pPr eaLnBrk="1" hangingPunct="1"/>
            <a:endParaRPr lang="en-US"/>
          </a:p>
          <a:p>
            <a:pPr eaLnBrk="1" hangingPunct="1"/>
            <a:r>
              <a:rPr lang="en-US"/>
              <a:t>When you go boating. You will encounter hazards and risks.</a:t>
            </a:r>
          </a:p>
          <a:p>
            <a:pPr eaLnBrk="1" hangingPunct="1"/>
            <a:endParaRPr lang="en-US"/>
          </a:p>
          <a:p>
            <a:pPr eaLnBrk="1" hangingPunct="1"/>
            <a:r>
              <a:rPr lang="en-US"/>
              <a:t>It</a:t>
            </a:r>
            <a:r>
              <a:rPr lang="ja-JP" altLang="en-US"/>
              <a:t>’</a:t>
            </a:r>
            <a:r>
              <a:rPr lang="en-US" altLang="ja-JP"/>
              <a:t>s important to make a boating emergency less likely to happen by taking the proper precaution; but it</a:t>
            </a:r>
            <a:r>
              <a:rPr lang="ja-JP" altLang="en-US"/>
              <a:t>’</a:t>
            </a:r>
            <a:r>
              <a:rPr lang="en-US" altLang="ja-JP"/>
              <a:t>s equally important to be prepared and know what to do if an emergency occurs. </a:t>
            </a:r>
          </a:p>
          <a:p>
            <a:pPr eaLnBrk="1" hangingPunct="1"/>
            <a:endParaRPr lang="en-US" b="1"/>
          </a:p>
          <a:p>
            <a:pPr eaLnBrk="1" hangingPunct="1"/>
            <a:r>
              <a:rPr lang="en-US"/>
              <a:t>Mention these items as an overview of this chapter. More detail will be covered on each topic.</a:t>
            </a:r>
          </a:p>
          <a:p>
            <a:pPr eaLnBrk="1" hangingPunct="1"/>
            <a:r>
              <a:rPr lang="en-US"/>
              <a:t>When you go boating. You will encounter hazards and risks.</a:t>
            </a:r>
          </a:p>
          <a:p>
            <a:pPr eaLnBrk="1" hangingPunct="1"/>
            <a:r>
              <a:rPr lang="en-US"/>
              <a:t>It</a:t>
            </a:r>
            <a:r>
              <a:rPr lang="ja-JP" altLang="en-US"/>
              <a:t>’</a:t>
            </a:r>
            <a:r>
              <a:rPr lang="en-US" altLang="ja-JP"/>
              <a:t>s important to make a boating emergency less likely to happen by taking the proper precaution; but it</a:t>
            </a:r>
            <a:r>
              <a:rPr lang="ja-JP" altLang="en-US"/>
              <a:t>’</a:t>
            </a:r>
            <a:r>
              <a:rPr lang="en-US" altLang="ja-JP"/>
              <a:t>s equally important to be prepared and know what to do if an emergency occurs. </a:t>
            </a:r>
          </a:p>
          <a:p>
            <a:endParaRPr lang="en-US"/>
          </a:p>
        </p:txBody>
      </p:sp>
      <p:sp>
        <p:nvSpPr>
          <p:cNvPr id="514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2D03D2-69F0-4FB6-B265-02DF942357D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bwMode="auto">
          <a:noFill/>
          <a:ln>
            <a:solidFill>
              <a:srgbClr val="000000"/>
            </a:solidFill>
            <a:miter lim="800000"/>
            <a:headEnd/>
            <a:tailEnd/>
          </a:ln>
        </p:spPr>
      </p:sp>
      <p:sp>
        <p:nvSpPr>
          <p:cNvPr id="534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Emphasize this as a reason to ALWAYS wear the life jacket, and not have it only readily accessible.</a:t>
            </a:r>
            <a:r>
              <a:rPr lang="en-US" baseline="0"/>
              <a:t> Once in the water, it is nearly impossible to put the PFD on.  If a person had hit their head or it hurt, they cannot put one one at all.  It should be on at all times.</a:t>
            </a:r>
            <a:endParaRPr lang="en-US"/>
          </a:p>
        </p:txBody>
      </p:sp>
      <p:sp>
        <p:nvSpPr>
          <p:cNvPr id="534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60E34-4191-4C9A-8ED3-0BD32F44BD1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bwMode="auto">
          <a:noFill/>
          <a:ln>
            <a:solidFill>
              <a:srgbClr val="000000"/>
            </a:solidFill>
            <a:miter lim="800000"/>
            <a:headEnd/>
            <a:tailEnd/>
          </a:ln>
        </p:spPr>
      </p:sp>
      <p:sp>
        <p:nvSpPr>
          <p:cNvPr id="535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Discuss why each item is important. Remind the participants that the first person to see someone go overboard should shout so loudly, ensuring the helmsman hears.</a:t>
            </a:r>
            <a:r>
              <a:rPr lang="en-US" baseline="0"/>
              <a:t>  Discuss why you pull the person aboard at the stern: lowest point of the boat, perhaps swim platform. Be sure engine is off.</a:t>
            </a:r>
            <a:endParaRPr lang="en-US"/>
          </a:p>
          <a:p>
            <a:endParaRPr lang="en-US"/>
          </a:p>
        </p:txBody>
      </p:sp>
      <p:sp>
        <p:nvSpPr>
          <p:cNvPr id="535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7BD2D0-5DF4-4F73-AF67-C88B736535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bwMode="auto">
          <a:noFill/>
          <a:ln>
            <a:solidFill>
              <a:srgbClr val="000000"/>
            </a:solidFill>
            <a:miter lim="800000"/>
            <a:headEnd/>
            <a:tailEnd/>
          </a:ln>
        </p:spPr>
      </p:sp>
      <p:sp>
        <p:nvSpPr>
          <p:cNvPr id="536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Remind students why these rules are important and how they can prevent collision.  The primary causes of boating accidents include not having a proper lookout, not maintaining a safe speed,</a:t>
            </a:r>
            <a:r>
              <a:rPr lang="en-US" baseline="0"/>
              <a:t> and drinking while boating.</a:t>
            </a:r>
            <a:endParaRPr lang="en-US"/>
          </a:p>
        </p:txBody>
      </p:sp>
      <p:sp>
        <p:nvSpPr>
          <p:cNvPr id="536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09C29-011D-4CF2-BE85-ADB2439FBA2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bwMode="auto">
          <a:noFill/>
          <a:ln>
            <a:solidFill>
              <a:srgbClr val="000000"/>
            </a:solidFill>
            <a:miter lim="800000"/>
            <a:headEnd/>
            <a:tailEnd/>
          </a:ln>
        </p:spPr>
      </p:sp>
      <p:sp>
        <p:nvSpPr>
          <p:cNvPr id="537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7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C6167-EC0F-4FA1-9E36-FD3CB3F843A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bwMode="auto">
          <a:noFill/>
          <a:ln>
            <a:solidFill>
              <a:srgbClr val="000000"/>
            </a:solidFill>
            <a:miter lim="800000"/>
            <a:headEnd/>
            <a:tailEnd/>
          </a:ln>
        </p:spPr>
      </p:sp>
      <p:sp>
        <p:nvSpPr>
          <p:cNvPr id="538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8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E122EB-1BD4-476A-8DA8-F74B290ED3D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p:cNvSpPr>
            <a:spLocks noGrp="1" noRot="1" noChangeAspect="1" noTextEdit="1"/>
          </p:cNvSpPr>
          <p:nvPr>
            <p:ph type="sldImg"/>
          </p:nvPr>
        </p:nvSpPr>
        <p:spPr bwMode="auto">
          <a:noFill/>
          <a:ln>
            <a:solidFill>
              <a:srgbClr val="000000"/>
            </a:solidFill>
            <a:miter lim="800000"/>
            <a:headEnd/>
            <a:tailEnd/>
          </a:ln>
        </p:spPr>
      </p:sp>
      <p:sp>
        <p:nvSpPr>
          <p:cNvPr id="539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Ask:</a:t>
            </a:r>
            <a:r>
              <a:rPr lang="en-US"/>
              <a:t>  Ask the question and look for the following answers:</a:t>
            </a:r>
          </a:p>
          <a:p>
            <a:pPr eaLnBrk="1" hangingPunct="1">
              <a:buFontTx/>
              <a:buChar char="•"/>
            </a:pPr>
            <a:r>
              <a:rPr lang="en-US"/>
              <a:t>Alert crew</a:t>
            </a:r>
          </a:p>
          <a:p>
            <a:pPr eaLnBrk="1" hangingPunct="1">
              <a:buFontTx/>
              <a:buChar char="•"/>
            </a:pPr>
            <a:r>
              <a:rPr lang="en-US"/>
              <a:t>Put on PFDs</a:t>
            </a:r>
          </a:p>
          <a:p>
            <a:pPr eaLnBrk="1" hangingPunct="1">
              <a:buFontTx/>
              <a:buChar char="•"/>
            </a:pPr>
            <a:r>
              <a:rPr lang="en-US"/>
              <a:t>Turn off fuel </a:t>
            </a:r>
          </a:p>
          <a:p>
            <a:pPr eaLnBrk="1" hangingPunct="1">
              <a:buFontTx/>
              <a:buChar char="•"/>
            </a:pPr>
            <a:r>
              <a:rPr lang="en-US"/>
              <a:t>Disconnect electricity</a:t>
            </a:r>
          </a:p>
          <a:p>
            <a:pPr eaLnBrk="1" hangingPunct="1">
              <a:buFontTx/>
              <a:buChar char="•"/>
            </a:pPr>
            <a:r>
              <a:rPr lang="en-US"/>
              <a:t>Identify source of fire</a:t>
            </a:r>
          </a:p>
          <a:p>
            <a:pPr eaLnBrk="1" hangingPunct="1">
              <a:buFontTx/>
              <a:buChar char="•"/>
            </a:pPr>
            <a:r>
              <a:rPr lang="en-US"/>
              <a:t>Can you fight fire</a:t>
            </a:r>
          </a:p>
          <a:p>
            <a:pPr eaLnBrk="1" hangingPunct="1">
              <a:buFontTx/>
              <a:buChar char="•"/>
            </a:pPr>
            <a:r>
              <a:rPr lang="en-US"/>
              <a:t>If not get off boat</a:t>
            </a:r>
          </a:p>
          <a:p>
            <a:pPr eaLnBrk="1" hangingPunct="1">
              <a:buFontTx/>
              <a:buChar char="•"/>
            </a:pPr>
            <a:r>
              <a:rPr lang="en-US"/>
              <a:t>Call for help</a:t>
            </a:r>
          </a:p>
          <a:p>
            <a:pPr eaLnBrk="1" hangingPunct="1"/>
            <a:r>
              <a:rPr lang="en-US"/>
              <a:t>Emphasize swimming away from the PWC until help arrives. Look for the following answers from the students:</a:t>
            </a:r>
          </a:p>
          <a:p>
            <a:pPr eaLnBrk="1" hangingPunct="1">
              <a:spcBef>
                <a:spcPct val="50000"/>
              </a:spcBef>
              <a:buFontTx/>
              <a:buChar char="•"/>
            </a:pPr>
            <a:r>
              <a:rPr lang="en-US"/>
              <a:t>Stop the engine</a:t>
            </a:r>
          </a:p>
          <a:p>
            <a:pPr eaLnBrk="1" hangingPunct="1">
              <a:spcBef>
                <a:spcPct val="50000"/>
              </a:spcBef>
              <a:buFontTx/>
              <a:buChar char="•"/>
            </a:pPr>
            <a:r>
              <a:rPr lang="en-US"/>
              <a:t>Take distress signals, swim away</a:t>
            </a:r>
          </a:p>
          <a:p>
            <a:pPr eaLnBrk="1" hangingPunct="1">
              <a:spcBef>
                <a:spcPct val="50000"/>
              </a:spcBef>
              <a:buFontTx/>
              <a:buChar char="•"/>
            </a:pPr>
            <a:r>
              <a:rPr lang="en-US"/>
              <a:t>Keep riders together until help arrives</a:t>
            </a:r>
          </a:p>
          <a:p>
            <a:pPr eaLnBrk="1" hangingPunct="1"/>
            <a:endParaRPr lang="en-US"/>
          </a:p>
          <a:p>
            <a:endParaRPr lang="en-US"/>
          </a:p>
        </p:txBody>
      </p:sp>
      <p:sp>
        <p:nvSpPr>
          <p:cNvPr id="539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C6678C-B3C3-4918-8AF1-26B4F5EE6C2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bwMode="auto">
          <a:noFill/>
          <a:ln>
            <a:solidFill>
              <a:srgbClr val="000000"/>
            </a:solidFill>
            <a:miter lim="800000"/>
            <a:headEnd/>
            <a:tailEnd/>
          </a:ln>
        </p:spPr>
      </p:sp>
      <p:sp>
        <p:nvSpPr>
          <p:cNvPr id="540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Ask:</a:t>
            </a:r>
            <a:r>
              <a:rPr lang="en-US"/>
              <a:t>  How can you tell the depth of water? Responses could include:</a:t>
            </a:r>
          </a:p>
          <a:p>
            <a:pPr eaLnBrk="1" hangingPunct="1">
              <a:buFontTx/>
              <a:buChar char="•"/>
            </a:pPr>
            <a:r>
              <a:rPr lang="en-US"/>
              <a:t> Depth finder</a:t>
            </a:r>
          </a:p>
          <a:p>
            <a:pPr eaLnBrk="1" hangingPunct="1">
              <a:buFontTx/>
              <a:buChar char="•"/>
            </a:pPr>
            <a:r>
              <a:rPr lang="en-US"/>
              <a:t> Chart</a:t>
            </a:r>
          </a:p>
          <a:p>
            <a:pPr eaLnBrk="1" hangingPunct="1">
              <a:buFontTx/>
              <a:buChar char="•"/>
            </a:pPr>
            <a:r>
              <a:rPr lang="en-US"/>
              <a:t> Lead line</a:t>
            </a:r>
          </a:p>
          <a:p>
            <a:endParaRPr lang="en-US"/>
          </a:p>
        </p:txBody>
      </p:sp>
      <p:sp>
        <p:nvSpPr>
          <p:cNvPr id="540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5493F-E4D8-4DD8-9EA6-1D928750965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bwMode="auto">
          <a:noFill/>
          <a:ln>
            <a:solidFill>
              <a:srgbClr val="000000"/>
            </a:solidFill>
            <a:miter lim="800000"/>
            <a:headEnd/>
            <a:tailEnd/>
          </a:ln>
        </p:spPr>
      </p:sp>
      <p:sp>
        <p:nvSpPr>
          <p:cNvPr id="541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The instructor should emphasize:</a:t>
            </a:r>
          </a:p>
          <a:p>
            <a:pPr eaLnBrk="1" hangingPunct="1">
              <a:lnSpc>
                <a:spcPct val="110000"/>
              </a:lnSpc>
              <a:spcBef>
                <a:spcPct val="0"/>
              </a:spcBef>
              <a:buFontTx/>
              <a:buChar char="•"/>
            </a:pPr>
            <a:r>
              <a:rPr lang="en-US"/>
              <a:t> Check hull for damage</a:t>
            </a:r>
          </a:p>
          <a:p>
            <a:pPr eaLnBrk="1" hangingPunct="1">
              <a:lnSpc>
                <a:spcPct val="110000"/>
              </a:lnSpc>
              <a:spcBef>
                <a:spcPct val="0"/>
              </a:spcBef>
              <a:buFontTx/>
              <a:buChar char="•"/>
            </a:pPr>
            <a:r>
              <a:rPr lang="en-US"/>
              <a:t> Check tide</a:t>
            </a:r>
          </a:p>
          <a:p>
            <a:pPr eaLnBrk="1" hangingPunct="1">
              <a:lnSpc>
                <a:spcPct val="110000"/>
              </a:lnSpc>
              <a:spcBef>
                <a:spcPct val="0"/>
              </a:spcBef>
              <a:buFontTx/>
              <a:buChar char="•"/>
            </a:pPr>
            <a:r>
              <a:rPr lang="en-US"/>
              <a:t> Shift weight to reduce draft</a:t>
            </a:r>
          </a:p>
          <a:p>
            <a:pPr eaLnBrk="1" hangingPunct="1">
              <a:lnSpc>
                <a:spcPct val="110000"/>
              </a:lnSpc>
              <a:spcBef>
                <a:spcPct val="0"/>
              </a:spcBef>
              <a:buFontTx/>
              <a:buChar char="•"/>
            </a:pPr>
            <a:r>
              <a:rPr lang="en-US"/>
              <a:t> PFDs and safety lines</a:t>
            </a:r>
          </a:p>
          <a:p>
            <a:pPr eaLnBrk="1" hangingPunct="1">
              <a:lnSpc>
                <a:spcPct val="110000"/>
              </a:lnSpc>
              <a:spcBef>
                <a:spcPct val="0"/>
              </a:spcBef>
              <a:buFontTx/>
              <a:buChar char="•"/>
            </a:pPr>
            <a:r>
              <a:rPr lang="en-US"/>
              <a:t> If stuck, use visual distress signals</a:t>
            </a:r>
          </a:p>
          <a:p>
            <a:endParaRPr lang="en-US"/>
          </a:p>
        </p:txBody>
      </p:sp>
      <p:sp>
        <p:nvSpPr>
          <p:cNvPr id="541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8E9479-C94A-4D8D-BBF7-5FF5A4D7CB0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noFill/>
          <a:ln>
            <a:solidFill>
              <a:srgbClr val="000000"/>
            </a:solidFill>
            <a:miter lim="800000"/>
            <a:headEnd/>
            <a:tailEnd/>
          </a:ln>
        </p:spPr>
      </p:sp>
      <p:sp>
        <p:nvSpPr>
          <p:cNvPr id="542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Ask the question. Look for these answers:</a:t>
            </a:r>
          </a:p>
          <a:p>
            <a:pPr eaLnBrk="1" hangingPunct="1">
              <a:buFontTx/>
              <a:buChar char="•"/>
            </a:pPr>
            <a:r>
              <a:rPr lang="en-US"/>
              <a:t>Shivering</a:t>
            </a:r>
          </a:p>
          <a:p>
            <a:pPr eaLnBrk="1" hangingPunct="1">
              <a:buFontTx/>
              <a:buChar char="•"/>
            </a:pPr>
            <a:r>
              <a:rPr lang="en-US"/>
              <a:t>Bluish lips and fingers</a:t>
            </a:r>
          </a:p>
          <a:p>
            <a:pPr eaLnBrk="1" hangingPunct="1">
              <a:buFontTx/>
              <a:buChar char="•"/>
            </a:pPr>
            <a:r>
              <a:rPr lang="en-US"/>
              <a:t>Loss of feeling in hands and feet</a:t>
            </a:r>
          </a:p>
          <a:p>
            <a:pPr eaLnBrk="1" hangingPunct="1">
              <a:buFontTx/>
              <a:buChar char="•"/>
            </a:pPr>
            <a:r>
              <a:rPr lang="en-US"/>
              <a:t>Cold bluish skin</a:t>
            </a:r>
          </a:p>
          <a:p>
            <a:pPr eaLnBrk="1" hangingPunct="1">
              <a:buFontTx/>
              <a:buChar char="•"/>
            </a:pPr>
            <a:r>
              <a:rPr lang="en-US"/>
              <a:t>Decreased mental skills</a:t>
            </a:r>
          </a:p>
          <a:p>
            <a:pPr eaLnBrk="1" hangingPunct="1">
              <a:buFontTx/>
              <a:buChar char="•"/>
            </a:pPr>
            <a:r>
              <a:rPr lang="en-US"/>
              <a:t>Slurred speech and blurred vision</a:t>
            </a:r>
          </a:p>
          <a:p>
            <a:pPr eaLnBrk="1" hangingPunct="1">
              <a:buFontTx/>
              <a:buChar char="•"/>
            </a:pPr>
            <a:r>
              <a:rPr lang="en-US"/>
              <a:t>Rigidity in hands and feet</a:t>
            </a:r>
          </a:p>
          <a:p>
            <a:pPr eaLnBrk="1" hangingPunct="1">
              <a:buFontTx/>
              <a:buChar char="•"/>
            </a:pPr>
            <a:r>
              <a:rPr lang="en-US"/>
              <a:t>Unconsciousness</a:t>
            </a:r>
          </a:p>
          <a:p>
            <a:pPr eaLnBrk="1" hangingPunct="1">
              <a:buFontTx/>
              <a:buChar char="•"/>
            </a:pPr>
            <a:r>
              <a:rPr lang="en-US"/>
              <a:t>Coma</a:t>
            </a:r>
          </a:p>
          <a:p>
            <a:endParaRPr lang="en-US"/>
          </a:p>
        </p:txBody>
      </p:sp>
      <p:sp>
        <p:nvSpPr>
          <p:cNvPr id="542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AC66B2-37C9-4613-8BE4-401FDD54B5E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bwMode="auto">
          <a:noFill/>
          <a:ln>
            <a:solidFill>
              <a:srgbClr val="000000"/>
            </a:solidFill>
            <a:miter lim="800000"/>
            <a:headEnd/>
            <a:tailEnd/>
          </a:ln>
        </p:spPr>
      </p:sp>
      <p:sp>
        <p:nvSpPr>
          <p:cNvPr id="543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3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2EE19-4559-47E2-88A3-8CB7D2FE643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p:spPr>
      </p:sp>
      <p:sp>
        <p:nvSpPr>
          <p:cNvPr id="515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5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0D2F51-7C1D-4E7A-83C0-81D0944CC8F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bwMode="auto">
          <a:noFill/>
          <a:ln>
            <a:solidFill>
              <a:srgbClr val="000000"/>
            </a:solidFill>
            <a:miter lim="800000"/>
            <a:headEnd/>
            <a:tailEnd/>
          </a:ln>
        </p:spPr>
      </p:sp>
      <p:sp>
        <p:nvSpPr>
          <p:cNvPr id="543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3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2EE19-4559-47E2-88A3-8CB7D2FE6439}" type="slidenum">
              <a:rPr lang="en-US" smtClean="0"/>
              <a:pPr/>
              <a:t>30</a:t>
            </a:fld>
            <a:endParaRPr lang="en-US"/>
          </a:p>
        </p:txBody>
      </p:sp>
    </p:spTree>
    <p:extLst>
      <p:ext uri="{BB962C8B-B14F-4D97-AF65-F5344CB8AC3E}">
        <p14:creationId xmlns:p14="http://schemas.microsoft.com/office/powerpoint/2010/main" val="3099942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bwMode="auto">
          <a:noFill/>
          <a:ln>
            <a:solidFill>
              <a:srgbClr val="000000"/>
            </a:solidFill>
            <a:miter lim="800000"/>
            <a:headEnd/>
            <a:tailEnd/>
          </a:ln>
        </p:spPr>
      </p:sp>
      <p:sp>
        <p:nvSpPr>
          <p:cNvPr id="545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5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73CFB-DA12-44CB-BAAC-C63DCF441AF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All boaters, regardless of type of vessel, should always have their PDF on at all times.</a:t>
            </a:r>
          </a:p>
        </p:txBody>
      </p:sp>
      <p:sp>
        <p:nvSpPr>
          <p:cNvPr id="546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7E82BC-4683-4313-A30F-83A57EF6B44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bwMode="auto">
          <a:noFill/>
          <a:ln>
            <a:solidFill>
              <a:srgbClr val="000000"/>
            </a:solidFill>
            <a:miter lim="800000"/>
            <a:headEnd/>
            <a:tailEnd/>
          </a:ln>
        </p:spPr>
      </p:sp>
      <p:sp>
        <p:nvSpPr>
          <p:cNvPr id="547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7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A1CE8-BDB7-4E95-A5A6-E7F6EDC74EF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bwMode="auto">
          <a:noFill/>
          <a:ln>
            <a:solidFill>
              <a:srgbClr val="000000"/>
            </a:solidFill>
            <a:miter lim="800000"/>
            <a:headEnd/>
            <a:tailEnd/>
          </a:ln>
        </p:spPr>
      </p:sp>
      <p:sp>
        <p:nvSpPr>
          <p:cNvPr id="548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the HELP (Heat Escape Lessening Position) and why this will help.  </a:t>
            </a:r>
          </a:p>
          <a:p>
            <a:r>
              <a:rPr lang="en-US"/>
              <a:t>Discuss the added advantages of the HUDDLE with other: conservation of heat, larger target for rescuers,</a:t>
            </a:r>
            <a:r>
              <a:rPr lang="en-US" baseline="0"/>
              <a:t> and group motivation.</a:t>
            </a:r>
          </a:p>
          <a:p>
            <a:r>
              <a:rPr lang="en-US"/>
              <a:t>Note that a Type 3 PFD will likely turn you into a face down position if in the HELP position. Other types of PFDs better for this position.</a:t>
            </a:r>
          </a:p>
        </p:txBody>
      </p:sp>
      <p:sp>
        <p:nvSpPr>
          <p:cNvPr id="548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AC8559-9A92-4A6D-839B-B81067858A7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It is always a good idea to take at lease a basic Red Cross first aid class.</a:t>
            </a:r>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1C1B52-6031-4F75-A24D-235930C4C7B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bwMode="auto">
          <a:noFill/>
          <a:ln>
            <a:solidFill>
              <a:srgbClr val="000000"/>
            </a:solidFill>
            <a:miter lim="800000"/>
            <a:headEnd/>
            <a:tailEnd/>
          </a:ln>
        </p:spPr>
      </p:sp>
      <p:sp>
        <p:nvSpPr>
          <p:cNvPr id="550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Discuss each of the symptoms of CO poisoning.  Very dangerous situation.  It can happen when tied to a dock with the engine running, when boats are rafted up and engines or generators are running.  Care needs to taken to keep fresh air flowing over the boat.</a:t>
            </a:r>
          </a:p>
        </p:txBody>
      </p:sp>
      <p:sp>
        <p:nvSpPr>
          <p:cNvPr id="550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4684ED-2628-4276-8869-4C29B706482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Installation of CO detectors important,</a:t>
            </a:r>
            <a:r>
              <a:rPr lang="en-US" baseline="0"/>
              <a:t> particularly in areas where people sleep, galleys, enclosed areas, etc.</a:t>
            </a:r>
            <a:endParaRPr lang="en-US"/>
          </a:p>
        </p:txBody>
      </p:sp>
      <p:sp>
        <p:nvSpPr>
          <p:cNvPr id="551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13AFCF-E86F-42B8-A00A-D27CF727FDF6}"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Most swim</a:t>
            </a:r>
            <a:r>
              <a:rPr lang="en-US" baseline="0"/>
              <a:t> platforms have slots to keep air flowing, but solid platforms keep the exhaust contained in that area and is dangerous.  It can kill in seconds.</a:t>
            </a:r>
            <a:endParaRPr lang="en-US"/>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499CD3-3C25-48FD-8492-0AA12D696AC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bwMode="auto">
          <a:noFill/>
          <a:ln>
            <a:solidFill>
              <a:srgbClr val="000000"/>
            </a:solidFill>
            <a:miter lim="800000"/>
            <a:headEnd/>
            <a:tailEnd/>
          </a:ln>
        </p:spPr>
      </p:sp>
      <p:sp>
        <p:nvSpPr>
          <p:cNvPr id="553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87C03-2606-4F90-8315-CC5288ADCD4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Image Placeholder 1"/>
          <p:cNvSpPr>
            <a:spLocks noGrp="1" noRot="1" noChangeAspect="1" noTextEdit="1"/>
          </p:cNvSpPr>
          <p:nvPr>
            <p:ph type="sldImg"/>
          </p:nvPr>
        </p:nvSpPr>
        <p:spPr bwMode="auto">
          <a:noFill/>
          <a:ln>
            <a:solidFill>
              <a:srgbClr val="000000"/>
            </a:solidFill>
            <a:miter lim="800000"/>
            <a:headEnd/>
            <a:tailEnd/>
          </a:ln>
        </p:spPr>
      </p:sp>
      <p:sp>
        <p:nvSpPr>
          <p:cNvPr id="516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6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50B72-956E-4644-851E-7C6596686B9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bwMode="auto">
          <a:noFill/>
          <a:ln>
            <a:solidFill>
              <a:srgbClr val="000000"/>
            </a:solidFill>
            <a:miter lim="800000"/>
            <a:headEnd/>
            <a:tailEnd/>
          </a:ln>
        </p:spPr>
      </p:sp>
      <p:sp>
        <p:nvSpPr>
          <p:cNvPr id="555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5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65E9A-89F3-428D-8105-AE55DBB357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p:spPr>
      </p:sp>
      <p:sp>
        <p:nvSpPr>
          <p:cNvPr id="556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Have the students discuss what actions they would take.</a:t>
            </a:r>
          </a:p>
          <a:p>
            <a:pPr eaLnBrk="1" hangingPunct="1"/>
            <a:r>
              <a:rPr lang="en-US"/>
              <a:t>Stress taking a first aid or CPR course.</a:t>
            </a:r>
          </a:p>
          <a:p>
            <a:endParaRPr lang="en-US"/>
          </a:p>
        </p:txBody>
      </p:sp>
      <p:sp>
        <p:nvSpPr>
          <p:cNvPr id="556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DF6CC-2B7C-4212-A3D3-C253A187934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p:spPr>
      </p:sp>
      <p:sp>
        <p:nvSpPr>
          <p:cNvPr id="557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Stress:</a:t>
            </a:r>
          </a:p>
          <a:p>
            <a:pPr eaLnBrk="1" hangingPunct="1">
              <a:buFontTx/>
              <a:buChar char="•"/>
            </a:pPr>
            <a:r>
              <a:rPr lang="en-US"/>
              <a:t> Be alert to weather changes</a:t>
            </a:r>
          </a:p>
          <a:p>
            <a:pPr eaLnBrk="1" hangingPunct="1">
              <a:buFontTx/>
              <a:buChar char="•"/>
            </a:pPr>
            <a:r>
              <a:rPr lang="en-US"/>
              <a:t> Watch for wind shift</a:t>
            </a:r>
          </a:p>
          <a:p>
            <a:pPr eaLnBrk="1" hangingPunct="1">
              <a:buFontTx/>
              <a:buChar char="•"/>
            </a:pPr>
            <a:r>
              <a:rPr lang="en-US"/>
              <a:t> Watch for rough water</a:t>
            </a:r>
          </a:p>
          <a:p>
            <a:pPr eaLnBrk="1" hangingPunct="1">
              <a:buFontTx/>
              <a:buChar char="•"/>
            </a:pPr>
            <a:r>
              <a:rPr lang="en-US"/>
              <a:t> Observe weather from all directions.</a:t>
            </a:r>
          </a:p>
        </p:txBody>
      </p:sp>
      <p:sp>
        <p:nvSpPr>
          <p:cNvPr id="557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7E8403-2D54-449B-9376-9C5D2A0DE34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bwMode="auto">
          <a:noFill/>
          <a:ln>
            <a:solidFill>
              <a:srgbClr val="000000"/>
            </a:solidFill>
            <a:miter lim="800000"/>
            <a:headEnd/>
            <a:tailEnd/>
          </a:ln>
        </p:spPr>
      </p:sp>
      <p:sp>
        <p:nvSpPr>
          <p:cNvPr id="558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Stress:</a:t>
            </a:r>
          </a:p>
          <a:p>
            <a:pPr eaLnBrk="1" hangingPunct="1">
              <a:buFontTx/>
              <a:buChar char="•"/>
            </a:pPr>
            <a:r>
              <a:rPr lang="en-US"/>
              <a:t> Be alert to weather changes</a:t>
            </a:r>
          </a:p>
          <a:p>
            <a:pPr eaLnBrk="1" hangingPunct="1">
              <a:buFontTx/>
              <a:buChar char="•"/>
            </a:pPr>
            <a:r>
              <a:rPr lang="en-US"/>
              <a:t> Watch for wind shift</a:t>
            </a:r>
          </a:p>
          <a:p>
            <a:pPr eaLnBrk="1" hangingPunct="1">
              <a:buFontTx/>
              <a:buChar char="•"/>
            </a:pPr>
            <a:r>
              <a:rPr lang="en-US"/>
              <a:t> Watch for rough water</a:t>
            </a:r>
          </a:p>
          <a:p>
            <a:pPr eaLnBrk="1" hangingPunct="1">
              <a:buFontTx/>
              <a:buChar char="•"/>
            </a:pPr>
            <a:r>
              <a:rPr lang="en-US"/>
              <a:t> Observe weather from all directions.</a:t>
            </a:r>
          </a:p>
          <a:p>
            <a:endParaRPr lang="en-US"/>
          </a:p>
        </p:txBody>
      </p:sp>
      <p:sp>
        <p:nvSpPr>
          <p:cNvPr id="558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DB5D4-2561-4E12-B66A-EB55EC9239F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bwMode="auto">
          <a:noFill/>
          <a:ln>
            <a:solidFill>
              <a:srgbClr val="000000"/>
            </a:solidFill>
            <a:miter lim="800000"/>
            <a:headEnd/>
            <a:tailEnd/>
          </a:ln>
        </p:spPr>
      </p:sp>
      <p:sp>
        <p:nvSpPr>
          <p:cNvPr id="559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9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D64975-75F4-46C0-BF43-E565136B86B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p:spPr>
      </p:sp>
      <p:sp>
        <p:nvSpPr>
          <p:cNvPr id="560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Stress:</a:t>
            </a:r>
          </a:p>
          <a:p>
            <a:pPr eaLnBrk="1" hangingPunct="1">
              <a:spcBef>
                <a:spcPct val="35000"/>
              </a:spcBef>
              <a:buFontTx/>
              <a:buChar char="•"/>
            </a:pPr>
            <a:r>
              <a:rPr lang="en-US"/>
              <a:t> Put on PFD- if not already on</a:t>
            </a:r>
          </a:p>
          <a:p>
            <a:pPr eaLnBrk="1" hangingPunct="1">
              <a:spcBef>
                <a:spcPct val="35000"/>
              </a:spcBef>
              <a:buFontTx/>
              <a:buChar char="•"/>
            </a:pPr>
            <a:r>
              <a:rPr lang="en-US"/>
              <a:t> Reduce speed</a:t>
            </a:r>
          </a:p>
          <a:p>
            <a:pPr eaLnBrk="1" hangingPunct="1">
              <a:spcBef>
                <a:spcPct val="35000"/>
              </a:spcBef>
              <a:buFontTx/>
              <a:buChar char="•"/>
            </a:pPr>
            <a:r>
              <a:rPr lang="en-US"/>
              <a:t> Consider seeking shelter</a:t>
            </a:r>
          </a:p>
          <a:p>
            <a:pPr eaLnBrk="1" hangingPunct="1">
              <a:spcBef>
                <a:spcPct val="35000"/>
              </a:spcBef>
              <a:buFontTx/>
              <a:buChar char="•"/>
            </a:pPr>
            <a:r>
              <a:rPr lang="en-US"/>
              <a:t> Close hatches and portholes</a:t>
            </a:r>
          </a:p>
          <a:p>
            <a:pPr eaLnBrk="1" hangingPunct="1">
              <a:spcBef>
                <a:spcPct val="35000"/>
              </a:spcBef>
              <a:buFontTx/>
              <a:buChar char="•"/>
            </a:pPr>
            <a:r>
              <a:rPr lang="en-US"/>
              <a:t> Keep weight low</a:t>
            </a:r>
          </a:p>
          <a:p>
            <a:endParaRPr lang="en-US"/>
          </a:p>
        </p:txBody>
      </p:sp>
      <p:sp>
        <p:nvSpPr>
          <p:cNvPr id="560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0EE9E-B6CE-4EB7-95D2-D5F10A7C55A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bwMode="auto">
          <a:noFill/>
          <a:ln>
            <a:solidFill>
              <a:srgbClr val="000000"/>
            </a:solidFill>
            <a:miter lim="800000"/>
            <a:headEnd/>
            <a:tailEnd/>
          </a:ln>
        </p:spPr>
      </p:sp>
      <p:sp>
        <p:nvSpPr>
          <p:cNvPr id="561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Instructor Notes:</a:t>
            </a:r>
          </a:p>
          <a:p>
            <a:pPr eaLnBrk="1" hangingPunct="1"/>
            <a:r>
              <a:rPr lang="en-US"/>
              <a:t>Distress:</a:t>
            </a:r>
          </a:p>
          <a:p>
            <a:pPr eaLnBrk="1" hangingPunct="1"/>
            <a:r>
              <a:rPr lang="en-US"/>
              <a:t>MAYDAY, MAYDAY, MAYDAY</a:t>
            </a:r>
          </a:p>
          <a:p>
            <a:pPr eaLnBrk="1" hangingPunct="1"/>
            <a:r>
              <a:rPr lang="en-US"/>
              <a:t>Urgency:</a:t>
            </a:r>
          </a:p>
          <a:p>
            <a:pPr eaLnBrk="1" hangingPunct="1"/>
            <a:r>
              <a:rPr lang="en-US"/>
              <a:t>PANPAN, PANPAN, PANPAN</a:t>
            </a:r>
          </a:p>
          <a:p>
            <a:pPr eaLnBrk="1" hangingPunct="1"/>
            <a:r>
              <a:rPr lang="en-US"/>
              <a:t>Safety:</a:t>
            </a:r>
          </a:p>
          <a:p>
            <a:pPr eaLnBrk="1" hangingPunct="1"/>
            <a:r>
              <a:rPr lang="en-US"/>
              <a:t>SECURITE, SECURITE, SECURITE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a:t>If you have a marine VHF radio, you are required to monitor channel 16 when not using the radio on other channels.</a:t>
            </a:r>
          </a:p>
          <a:p>
            <a:pPr eaLnBrk="1" hangingPunct="1"/>
            <a:endParaRPr lang="en-US"/>
          </a:p>
        </p:txBody>
      </p:sp>
      <p:sp>
        <p:nvSpPr>
          <p:cNvPr id="561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3F96F2-9055-4A81-8F93-4F750D49CEC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p:spPr>
      </p:sp>
      <p:sp>
        <p:nvSpPr>
          <p:cNvPr id="513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3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526DFB-E9A8-4C72-83CD-BE4C63CD7FD1}"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7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7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7B826A-1149-42D9-AE1F-5F5602E17AD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bwMode="auto">
          <a:noFill/>
          <a:ln>
            <a:solidFill>
              <a:srgbClr val="000000"/>
            </a:solidFill>
            <a:miter lim="800000"/>
            <a:headEnd/>
            <a:tailEnd/>
          </a:ln>
        </p:spPr>
      </p:sp>
      <p:sp>
        <p:nvSpPr>
          <p:cNvPr id="518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a:t>In fatal boating accidents &gt;80% had </a:t>
            </a:r>
            <a:r>
              <a:rPr lang="en-US" b="1" u="sng"/>
              <a:t>no</a:t>
            </a:r>
            <a:r>
              <a:rPr lang="en-US"/>
              <a:t> training</a:t>
            </a:r>
          </a:p>
          <a:p>
            <a:pPr eaLnBrk="1" hangingPunct="1">
              <a:buFontTx/>
              <a:buChar char="•"/>
            </a:pPr>
            <a:r>
              <a:rPr lang="en-US"/>
              <a:t>87% had no life jacket</a:t>
            </a:r>
          </a:p>
          <a:p>
            <a:pPr eaLnBrk="1" hangingPunct="1">
              <a:buFontTx/>
              <a:buChar char="•"/>
            </a:pPr>
            <a:r>
              <a:rPr lang="en-US"/>
              <a:t>A large % include alcohol</a:t>
            </a:r>
          </a:p>
          <a:p>
            <a:pPr eaLnBrk="1" hangingPunct="1">
              <a:buFontTx/>
              <a:buChar char="•"/>
            </a:pPr>
            <a:r>
              <a:rPr lang="en-US"/>
              <a:t>Most fatalities were swimmers</a:t>
            </a:r>
          </a:p>
          <a:p>
            <a:endParaRPr lang="en-US"/>
          </a:p>
        </p:txBody>
      </p:sp>
      <p:sp>
        <p:nvSpPr>
          <p:cNvPr id="518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C44780-9F03-4007-8724-F88FEA6B692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p:cNvSpPr>
            <a:spLocks noGrp="1" noRot="1" noChangeAspect="1" noTextEdit="1"/>
          </p:cNvSpPr>
          <p:nvPr>
            <p:ph type="sldImg"/>
          </p:nvPr>
        </p:nvSpPr>
        <p:spPr bwMode="auto">
          <a:noFill/>
          <a:ln>
            <a:solidFill>
              <a:srgbClr val="000000"/>
            </a:solidFill>
            <a:miter lim="800000"/>
            <a:headEnd/>
            <a:tailEnd/>
          </a:ln>
        </p:spPr>
      </p:sp>
      <p:sp>
        <p:nvSpPr>
          <p:cNvPr id="519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Ask students to think about what they learned in the previous chapters.</a:t>
            </a:r>
            <a:r>
              <a:rPr lang="en-US" baseline="0"/>
              <a:t>  How can they reduce the risk of accidents?</a:t>
            </a:r>
            <a:endParaRPr lang="en-US"/>
          </a:p>
        </p:txBody>
      </p:sp>
      <p:sp>
        <p:nvSpPr>
          <p:cNvPr id="519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1AE37-6163-446E-A461-6CF62F4E16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bwMode="auto">
          <a:noFill/>
          <a:ln>
            <a:solidFill>
              <a:srgbClr val="000000"/>
            </a:solidFill>
            <a:miter lim="800000"/>
            <a:headEnd/>
            <a:tailEnd/>
          </a:ln>
        </p:spPr>
      </p:sp>
      <p:sp>
        <p:nvSpPr>
          <p:cNvPr id="520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t>Ask:</a:t>
            </a:r>
            <a:r>
              <a:rPr lang="en-US"/>
              <a:t>  What are three of the natural stressors that can effect boaters?</a:t>
            </a:r>
          </a:p>
          <a:p>
            <a:pPr eaLnBrk="1" hangingPunct="1"/>
            <a:r>
              <a:rPr lang="en-US"/>
              <a:t>  Motion</a:t>
            </a:r>
          </a:p>
          <a:p>
            <a:pPr eaLnBrk="1" hangingPunct="1"/>
            <a:r>
              <a:rPr lang="en-US"/>
              <a:t>  Noise</a:t>
            </a:r>
          </a:p>
          <a:p>
            <a:pPr eaLnBrk="1" hangingPunct="1"/>
            <a:r>
              <a:rPr lang="en-US"/>
              <a:t>  Vibration</a:t>
            </a:r>
          </a:p>
          <a:p>
            <a:endParaRPr lang="en-US"/>
          </a:p>
        </p:txBody>
      </p:sp>
      <p:sp>
        <p:nvSpPr>
          <p:cNvPr id="520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020EC-AFC8-4A0F-890D-E19701063E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bwMode="auto">
          <a:noFill/>
          <a:ln>
            <a:solidFill>
              <a:srgbClr val="000000"/>
            </a:solidFill>
            <a:miter lim="800000"/>
            <a:headEnd/>
            <a:tailEnd/>
          </a:ln>
        </p:spPr>
      </p:sp>
      <p:sp>
        <p:nvSpPr>
          <p:cNvPr id="521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If a class member has experienced dehydration, ask them to explain what it was like.</a:t>
            </a:r>
          </a:p>
          <a:p>
            <a:pPr eaLnBrk="1" hangingPunct="1"/>
            <a:r>
              <a:rPr lang="en-US"/>
              <a:t>If no one responds, ask students what causes are</a:t>
            </a:r>
          </a:p>
        </p:txBody>
      </p:sp>
      <p:sp>
        <p:nvSpPr>
          <p:cNvPr id="521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468E2-A11E-4BF3-BA60-4B9E82A1458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5772" y="1600200"/>
            <a:ext cx="3562710" cy="4525963"/>
          </a:xfrm>
        </p:spPr>
        <p:txBody>
          <a:bodyPr>
            <a:noAutofit/>
          </a:bodyPr>
          <a:lstStyle>
            <a:lvl1pPr>
              <a:defRPr sz="2400" b="0">
                <a:latin typeface="Arial Black" pitchFamily="34" charset="0"/>
              </a:defRPr>
            </a:lvl1pPr>
            <a:lvl2pPr>
              <a:defRPr sz="2000"/>
            </a:lvl2pPr>
            <a:lvl3pPr>
              <a:buNone/>
              <a:defRPr sz="1800" baseline="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75516" y="1600200"/>
            <a:ext cx="3579963" cy="4525963"/>
          </a:xfrm>
        </p:spPr>
        <p:txBody>
          <a:bodyPr>
            <a:noAutofit/>
          </a:bodyPr>
          <a:lstStyle>
            <a:lvl1pPr>
              <a:buFontTx/>
              <a:buNone/>
              <a:defRPr lang="en-US" sz="2400" b="0" kern="1200" dirty="0" smtClean="0">
                <a:solidFill>
                  <a:schemeClr val="tx1"/>
                </a:solidFill>
                <a:latin typeface="Arial Black" pitchFamily="34" charset="0"/>
                <a:ea typeface="+mn-ea"/>
                <a:cs typeface="Arial" pitchFamily="34" charset="0"/>
              </a:defRPr>
            </a:lvl1pPr>
            <a:lvl2pPr>
              <a:defRPr lang="en-US" sz="2000" b="1" kern="1200" dirty="0">
                <a:solidFill>
                  <a:schemeClr val="tx1"/>
                </a:solidFill>
                <a:latin typeface="Arial" pitchFamily="34" charset="0"/>
                <a:ea typeface="+mn-ea"/>
                <a:cs typeface="Arial" pitchFamily="34" charset="0"/>
              </a:defRPr>
            </a:lvl2pPr>
            <a:lvl3pPr>
              <a:buNone/>
              <a:defRPr lang="en-US" sz="1800" b="1" kern="1200" baseline="0" dirty="0">
                <a:solidFill>
                  <a:schemeClr val="tx1"/>
                </a:solidFill>
                <a:latin typeface="Arial" pitchFamily="34" charset="0"/>
                <a:ea typeface="+mn-ea"/>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marL="457200" lvl="0" indent="-457200" algn="l" rtl="0" eaLnBrk="0" fontAlgn="base" hangingPunct="0">
              <a:spcBef>
                <a:spcPts val="0"/>
              </a:spcBef>
              <a:spcAft>
                <a:spcPts val="1200"/>
              </a:spcAft>
              <a:buClr>
                <a:srgbClr val="0070C0"/>
              </a:buClr>
              <a:buSzPct val="100000"/>
              <a:buFont typeface="Wingdings" pitchFamily="2" charset="2"/>
              <a:buChar char=""/>
            </a:pPr>
            <a:r>
              <a:rPr lang="en-US" dirty="0"/>
              <a:t>Click to edit Master text</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23026" y="457200"/>
            <a:ext cx="7315201" cy="1470025"/>
          </a:xfrm>
        </p:spPr>
        <p:txBody>
          <a:bodyPr>
            <a:noAutofit/>
          </a:bodyPr>
          <a:lstStyle>
            <a:lvl1pPr>
              <a:defRPr sz="36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923025" y="4876800"/>
            <a:ext cx="7315202" cy="762000"/>
          </a:xfrm>
        </p:spPr>
        <p:txBody>
          <a:bodyPr>
            <a:noAutofit/>
          </a:bodyPr>
          <a:lstStyle>
            <a:lvl1pPr marL="0" indent="0" algn="ctr">
              <a:buNone/>
              <a:defRPr sz="28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406106" y="2234242"/>
            <a:ext cx="6366294" cy="241395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5772" y="1600200"/>
            <a:ext cx="3590028" cy="4525963"/>
          </a:xfrm>
        </p:spPr>
        <p:txBody>
          <a:bodyPr>
            <a:noAutofit/>
          </a:bodyPr>
          <a:lstStyle>
            <a:lvl1pPr>
              <a:spcBef>
                <a:spcPts val="0"/>
              </a:spcBef>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3590029" cy="4525963"/>
          </a:xfrm>
        </p:spPr>
        <p:txBody>
          <a:bodyPr>
            <a:noAutofit/>
          </a:bodyPr>
          <a:lstStyle>
            <a:lvl1pPr>
              <a:spcBef>
                <a:spcPts val="3000"/>
              </a:spcBef>
              <a:defRPr lang="en-US" sz="2400" b="1" kern="1200" dirty="0">
                <a:solidFill>
                  <a:schemeClr val="tx1"/>
                </a:solidFill>
                <a:latin typeface="Arial" pitchFamily="34" charset="0"/>
                <a:ea typeface="+mn-ea"/>
                <a:cs typeface="Arial" pitchFamily="34" charset="0"/>
              </a:defRPr>
            </a:lvl1pPr>
            <a:lvl2pPr>
              <a:defRPr lang="en-US" sz="2000" b="1" kern="1200" dirty="0">
                <a:solidFill>
                  <a:schemeClr val="tx1"/>
                </a:solidFill>
                <a:latin typeface="Arial" pitchFamily="34" charset="0"/>
                <a:ea typeface="+mn-ea"/>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marL="457200" lvl="0" indent="-457200" algn="l" rtl="0" eaLnBrk="0" fontAlgn="base" hangingPunct="0">
              <a:spcBef>
                <a:spcPts val="0"/>
              </a:spcBef>
              <a:spcAft>
                <a:spcPts val="1200"/>
              </a:spcAft>
              <a:buClr>
                <a:srgbClr val="0070C0"/>
              </a:buClr>
              <a:buSzPct val="100000"/>
              <a:buFont typeface="Wingdings" pitchFamily="2" charset="2"/>
              <a:buChar char=""/>
            </a:pPr>
            <a:r>
              <a:rPr lang="en-US" dirty="0"/>
              <a:t>Click to edit Master text styles</a:t>
            </a:r>
          </a:p>
          <a:p>
            <a:pPr marL="914400" lvl="1" indent="-457200" algn="l" rtl="0" eaLnBrk="0" fontAlgn="base" hangingPunct="0">
              <a:spcBef>
                <a:spcPts val="0"/>
              </a:spcBef>
              <a:spcAft>
                <a:spcPts val="1200"/>
              </a:spcAft>
              <a:buFont typeface="Arial" charset="0"/>
              <a:buChar char="•"/>
            </a:pPr>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5772" y="1535113"/>
            <a:ext cx="3591616" cy="674688"/>
          </a:xfrm>
        </p:spPr>
        <p:txBody>
          <a:bodyPr anchor="ctr">
            <a:noAutofit/>
          </a:bodyPr>
          <a:lstStyle>
            <a:lvl1pPr marL="0" indent="0">
              <a:buNone/>
              <a:defRPr sz="24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05772" y="2327275"/>
            <a:ext cx="3591616" cy="3798887"/>
          </a:xfrm>
        </p:spPr>
        <p:txBody>
          <a:bodyPr>
            <a:noAutofit/>
          </a:bodyPr>
          <a:lstStyle>
            <a:lvl1pPr>
              <a:spcBef>
                <a:spcPts val="0"/>
              </a:spcBef>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3591617" cy="674687"/>
          </a:xfrm>
        </p:spPr>
        <p:txBody>
          <a:bodyPr anchor="ctr">
            <a:noAutofit/>
          </a:bodyPr>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327273"/>
            <a:ext cx="3610454" cy="3798890"/>
          </a:xfrm>
        </p:spPr>
        <p:txBody>
          <a:bodyPr>
            <a:noAutofit/>
          </a:bodyPr>
          <a:lstStyle>
            <a:lvl1pPr>
              <a:spcBef>
                <a:spcPts val="3000"/>
              </a:spcBef>
              <a:defRPr lang="en-US" sz="2400" b="1" kern="1200" dirty="0">
                <a:solidFill>
                  <a:schemeClr val="tx1"/>
                </a:solidFill>
                <a:latin typeface="Arial" pitchFamily="34" charset="0"/>
                <a:ea typeface="+mn-ea"/>
                <a:cs typeface="Arial" pitchFamily="34" charset="0"/>
              </a:defRPr>
            </a:lvl1pPr>
            <a:lvl2pPr>
              <a:defRPr lang="en-US" sz="2000" b="1" kern="1200" dirty="0">
                <a:solidFill>
                  <a:schemeClr val="tx1"/>
                </a:solidFill>
                <a:latin typeface="Arial" pitchFamily="34" charset="0"/>
                <a:ea typeface="+mn-ea"/>
                <a:cs typeface="Arial" pitchFamily="34" charset="0"/>
              </a:defRPr>
            </a:lvl2pPr>
            <a:lvl3pPr>
              <a:defRPr sz="1800"/>
            </a:lvl3pPr>
            <a:lvl4pPr>
              <a:defRPr sz="1800"/>
            </a:lvl4pPr>
            <a:lvl5pPr>
              <a:defRPr sz="1800"/>
            </a:lvl5pPr>
            <a:lvl6pPr>
              <a:defRPr sz="1600"/>
            </a:lvl6pPr>
            <a:lvl7pPr>
              <a:defRPr sz="1600"/>
            </a:lvl7pPr>
            <a:lvl8pPr>
              <a:defRPr sz="1600"/>
            </a:lvl8pPr>
            <a:lvl9pPr>
              <a:defRPr sz="1600"/>
            </a:lvl9pPr>
          </a:lstStyle>
          <a:p>
            <a:pPr marL="457200" lvl="0" indent="-457200" algn="l" rtl="0" eaLnBrk="0" fontAlgn="base" hangingPunct="0">
              <a:spcBef>
                <a:spcPts val="0"/>
              </a:spcBef>
              <a:spcAft>
                <a:spcPts val="1200"/>
              </a:spcAft>
              <a:buClr>
                <a:srgbClr val="0070C0"/>
              </a:buClr>
              <a:buSzPct val="100000"/>
              <a:buFont typeface="Wingdings" pitchFamily="2" charset="2"/>
              <a:buChar char=""/>
            </a:pPr>
            <a:r>
              <a:rPr lang="en-US" dirty="0"/>
              <a:t>Click to edit Master text styles</a:t>
            </a:r>
          </a:p>
          <a:p>
            <a:pPr marL="914400" lvl="1" indent="-457200" algn="l" rtl="0" eaLnBrk="0" fontAlgn="base" hangingPunct="0">
              <a:spcBef>
                <a:spcPts val="0"/>
              </a:spcBef>
              <a:spcAft>
                <a:spcPts val="1200"/>
              </a:spcAft>
              <a:buFont typeface="Arial" charset="0"/>
              <a:buChar char="•"/>
            </a:pPr>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5772" y="1535113"/>
            <a:ext cx="7349707" cy="639762"/>
          </a:xfrm>
        </p:spPr>
        <p:txBody>
          <a:bodyPr anchor="ctr">
            <a:noAutofit/>
          </a:bodyPr>
          <a:lstStyle>
            <a:lvl1pPr marL="0" indent="0">
              <a:buNone/>
              <a:defRPr sz="24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05772" y="2292349"/>
            <a:ext cx="7349707" cy="3833813"/>
          </a:xfrm>
        </p:spPr>
        <p:txBody>
          <a:bodyPr>
            <a:noAutofit/>
          </a:bodyPr>
          <a:lstStyle>
            <a:lvl1pPr>
              <a:spcBef>
                <a:spcPts val="0"/>
              </a:spcBef>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1/14/2021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905772" y="274638"/>
            <a:ext cx="734970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3" name="Text Placeholder 2"/>
          <p:cNvSpPr>
            <a:spLocks noGrp="1"/>
          </p:cNvSpPr>
          <p:nvPr>
            <p:ph type="body" idx="1"/>
          </p:nvPr>
        </p:nvSpPr>
        <p:spPr bwMode="auto">
          <a:xfrm>
            <a:off x="905774" y="1600200"/>
            <a:ext cx="734970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2018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pic>
        <p:nvPicPr>
          <p:cNvPr id="12" name="Picture 16" descr="uscga-very-large gray">
            <a:extLst>
              <a:ext uri="{FF2B5EF4-FFF2-40B4-BE49-F238E27FC236}">
                <a16:creationId xmlns:a16="http://schemas.microsoft.com/office/drawing/2014/main" id="{DB235AF8-7095-4AAC-8FBB-909F73EEE657}"/>
              </a:ext>
            </a:extLst>
          </p:cNvPr>
          <p:cNvPicPr>
            <a:picLocks noChangeAspect="1" noChangeArrowheads="1"/>
          </p:cNvPicPr>
          <p:nvPr userDrawn="1"/>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0101" y="6056018"/>
            <a:ext cx="634954" cy="6381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ransition spd="slow">
    <p:fade/>
  </p:transition>
  <p:txStyles>
    <p:titleStyle>
      <a:lvl1pPr algn="ctr" rtl="0" eaLnBrk="0" fontAlgn="base" hangingPunct="0">
        <a:spcBef>
          <a:spcPct val="0"/>
        </a:spcBef>
        <a:spcAft>
          <a:spcPct val="0"/>
        </a:spcAft>
        <a:defRPr sz="36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457200" indent="-457200" algn="l" rtl="0" eaLnBrk="0" fontAlgn="base" hangingPunct="0">
        <a:spcBef>
          <a:spcPts val="0"/>
        </a:spcBef>
        <a:spcAft>
          <a:spcPts val="1200"/>
        </a:spcAft>
        <a:buClr>
          <a:srgbClr val="0070C0"/>
        </a:buClr>
        <a:buSzPct val="100000"/>
        <a:buFont typeface="Wingdings" pitchFamily="2" charset="2"/>
        <a:buChar char=""/>
        <a:defRPr sz="2400" b="1" kern="1200">
          <a:solidFill>
            <a:schemeClr val="tx1"/>
          </a:solidFill>
          <a:latin typeface="Arial" pitchFamily="34" charset="0"/>
          <a:ea typeface="+mn-ea"/>
          <a:cs typeface="Arial" pitchFamily="34" charset="0"/>
        </a:defRPr>
      </a:lvl1pPr>
      <a:lvl2pPr marL="914400" indent="-457200" algn="l" rtl="0" eaLnBrk="0" fontAlgn="base" hangingPunct="0">
        <a:spcBef>
          <a:spcPts val="0"/>
        </a:spcBef>
        <a:spcAft>
          <a:spcPts val="1200"/>
        </a:spcAft>
        <a:buFont typeface="Arial" charset="0"/>
        <a:buChar char="•"/>
        <a:defRPr sz="2000" b="1" kern="1200">
          <a:solidFill>
            <a:schemeClr val="tx1"/>
          </a:solidFill>
          <a:latin typeface="Arial" pitchFamily="34" charset="0"/>
          <a:ea typeface="+mn-ea"/>
          <a:cs typeface="Arial" pitchFamily="34" charset="0"/>
        </a:defRPr>
      </a:lvl2pPr>
      <a:lvl3pPr marL="1143000" indent="-228600" algn="l" rtl="0" eaLnBrk="0" fontAlgn="base" hangingPunct="0">
        <a:spcBef>
          <a:spcPts val="0"/>
        </a:spcBef>
        <a:spcAft>
          <a:spcPts val="1200"/>
        </a:spcAft>
        <a:buFont typeface="Calibri" pitchFamily="34" charset="0"/>
        <a:buChar char="–"/>
        <a:defRPr sz="1800" b="1" kern="1200">
          <a:solidFill>
            <a:schemeClr val="tx1"/>
          </a:solidFill>
          <a:latin typeface="Arial" pitchFamily="34" charset="0"/>
          <a:ea typeface="+mn-ea"/>
          <a:cs typeface="Arial" pitchFamily="34" charset="0"/>
        </a:defRPr>
      </a:lvl3pPr>
      <a:lvl4pPr marL="1600200" indent="-228600" algn="l" rtl="0" eaLnBrk="0" fontAlgn="base" hangingPunct="0">
        <a:spcBef>
          <a:spcPts val="0"/>
        </a:spcBef>
        <a:spcAft>
          <a:spcPts val="1200"/>
        </a:spcAft>
        <a:buFont typeface="Wingdings" pitchFamily="2" charset="2"/>
        <a:buChar char="§"/>
        <a:defRPr sz="1800" b="1" kern="1200">
          <a:solidFill>
            <a:schemeClr val="tx1"/>
          </a:solidFill>
          <a:latin typeface="Arial" pitchFamily="34" charset="0"/>
          <a:ea typeface="+mn-ea"/>
          <a:cs typeface="Arial" pitchFamily="34" charset="0"/>
        </a:defRPr>
      </a:lvl4pPr>
      <a:lvl5pPr marL="2057400" indent="-228600" algn="l" rtl="0" eaLnBrk="0" fontAlgn="base" hangingPunct="0">
        <a:spcBef>
          <a:spcPts val="0"/>
        </a:spcBef>
        <a:spcAft>
          <a:spcPts val="1200"/>
        </a:spcAft>
        <a:buFont typeface="Arial" charset="0"/>
        <a:buChar char="»"/>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a:solidFill>
                  <a:srgbClr val="595959"/>
                </a:solidFill>
                <a:latin typeface="Arial" pitchFamily="34" charset="0"/>
                <a:cs typeface="Arial" pitchFamily="34" charset="0"/>
              </a:rPr>
              <a:t>Copyright © 2015 Boat Ed</a:t>
            </a:r>
            <a:r>
              <a:rPr lang="en-US" sz="1400" baseline="20000">
                <a:solidFill>
                  <a:srgbClr val="595959"/>
                </a:solidFill>
                <a:cs typeface="Arial" charset="0"/>
              </a:rPr>
              <a:t>®</a:t>
            </a:r>
            <a:endParaRPr lang="en-US" sz="1400" b="1">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923026" y="457200"/>
            <a:ext cx="7315201" cy="1470025"/>
          </a:xfrm>
        </p:spPr>
        <p:txBody>
          <a:bodyPr/>
          <a:lstStyle/>
          <a:p>
            <a:r>
              <a:rPr lang="es-US" dirty="0"/>
              <a:t>Capítulo 5</a:t>
            </a:r>
            <a:br>
              <a:rPr lang="es-US" dirty="0"/>
            </a:br>
            <a:endParaRPr lang="es-US" dirty="0"/>
          </a:p>
        </p:txBody>
      </p:sp>
      <p:sp>
        <p:nvSpPr>
          <p:cNvPr id="220163" name="Subtitle 2"/>
          <p:cNvSpPr>
            <a:spLocks noGrp="1"/>
          </p:cNvSpPr>
          <p:nvPr>
            <p:ph type="subTitle" idx="1"/>
          </p:nvPr>
        </p:nvSpPr>
        <p:spPr>
          <a:xfrm>
            <a:off x="923025" y="4876800"/>
            <a:ext cx="7315202" cy="762000"/>
          </a:xfrm>
        </p:spPr>
        <p:txBody>
          <a:bodyPr/>
          <a:lstStyle/>
          <a:p>
            <a:r>
              <a:rPr lang="es-US" dirty="0"/>
              <a:t>Emergencias Marítimas...</a:t>
            </a:r>
            <a:br>
              <a:rPr lang="es-US" dirty="0"/>
            </a:br>
            <a:endParaRPr lang="es-US" dirty="0"/>
          </a:p>
        </p:txBody>
      </p:sp>
      <p:sp>
        <p:nvSpPr>
          <p:cNvPr id="5" name="Picture Placeholder 4">
            <a:extLst>
              <a:ext uri="{FF2B5EF4-FFF2-40B4-BE49-F238E27FC236}">
                <a16:creationId xmlns:a16="http://schemas.microsoft.com/office/drawing/2014/main" id="{1709E600-A667-41B4-A78F-951BFAC2FBDA}"/>
              </a:ext>
            </a:extLst>
          </p:cNvPr>
          <p:cNvSpPr>
            <a:spLocks noGrp="1"/>
          </p:cNvSpPr>
          <p:nvPr>
            <p:ph type="pic" idx="13"/>
          </p:nvPr>
        </p:nvSpPr>
        <p:spPr/>
      </p:sp>
      <p:pic>
        <p:nvPicPr>
          <p:cNvPr id="220164" name="Picture 3" descr="weather_warning_gale.jpg"/>
          <p:cNvPicPr>
            <a:picLocks noChangeAspect="1"/>
          </p:cNvPicPr>
          <p:nvPr/>
        </p:nvPicPr>
        <p:blipFill>
          <a:blip r:embed="rId3"/>
          <a:srcRect/>
          <a:stretch>
            <a:fillRect/>
          </a:stretch>
        </p:blipFill>
        <p:spPr bwMode="auto">
          <a:xfrm>
            <a:off x="3086100" y="1938813"/>
            <a:ext cx="2971800" cy="2823687"/>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3" name="Picture 2">
            <a:extLst>
              <a:ext uri="{FF2B5EF4-FFF2-40B4-BE49-F238E27FC236}">
                <a16:creationId xmlns:a16="http://schemas.microsoft.com/office/drawing/2014/main" id="{FFEB8F91-0FA2-DF45-BF0E-731E759DBE39}"/>
              </a:ext>
            </a:extLst>
          </p:cNvPr>
          <p:cNvPicPr>
            <a:picLocks noChangeAspect="1"/>
          </p:cNvPicPr>
          <p:nvPr/>
        </p:nvPicPr>
        <p:blipFill>
          <a:blip r:embed="rId5"/>
          <a:stretch>
            <a:fillRect/>
          </a:stretch>
        </p:blipFill>
        <p:spPr>
          <a:xfrm>
            <a:off x="838200" y="384048"/>
            <a:ext cx="914400" cy="91440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s-US" dirty="0"/>
              <a:t>Mitigando Riesgos</a:t>
            </a:r>
          </a:p>
        </p:txBody>
      </p:sp>
      <p:sp>
        <p:nvSpPr>
          <p:cNvPr id="228357" name="Content Placeholder 3"/>
          <p:cNvSpPr>
            <a:spLocks noGrp="1"/>
          </p:cNvSpPr>
          <p:nvPr>
            <p:ph sz="half" idx="1"/>
          </p:nvPr>
        </p:nvSpPr>
        <p:spPr/>
        <p:txBody>
          <a:bodyPr/>
          <a:lstStyle/>
          <a:p>
            <a:r>
              <a:rPr lang="es-US" dirty="0"/>
              <a:t>Beba agua cada 15–20 minutos para prevenir deshidratarse </a:t>
            </a:r>
          </a:p>
          <a:p>
            <a:r>
              <a:rPr lang="es-US" dirty="0"/>
              <a:t>Si esta deshidratado, beba agua en abundancia y </a:t>
            </a:r>
            <a:r>
              <a:rPr lang="es-US" dirty="0" err="1"/>
              <a:t>protejase</a:t>
            </a:r>
            <a:r>
              <a:rPr lang="es-US" dirty="0"/>
              <a:t> del sol</a:t>
            </a:r>
          </a:p>
        </p:txBody>
      </p:sp>
      <p:sp>
        <p:nvSpPr>
          <p:cNvPr id="5" name="Content Placeholder 4">
            <a:extLst>
              <a:ext uri="{FF2B5EF4-FFF2-40B4-BE49-F238E27FC236}">
                <a16:creationId xmlns:a16="http://schemas.microsoft.com/office/drawing/2014/main" id="{23B20F92-4D11-4EDA-9749-89FF673F8596}"/>
              </a:ext>
            </a:extLst>
          </p:cNvPr>
          <p:cNvSpPr>
            <a:spLocks noGrp="1"/>
          </p:cNvSpPr>
          <p:nvPr>
            <p:ph sz="half" idx="2"/>
          </p:nvPr>
        </p:nvSpPr>
        <p:spPr/>
        <p:txBody>
          <a:bodyPr/>
          <a:lstStyle/>
          <a:p>
            <a:endParaRPr lang="en-US"/>
          </a:p>
        </p:txBody>
      </p:sp>
      <p:pic>
        <p:nvPicPr>
          <p:cNvPr id="228356" name="Picture 4" descr="dehydr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199" y="1600200"/>
            <a:ext cx="3560763" cy="2827338"/>
          </a:xfrm>
          <a:prstGeom prst="rect">
            <a:avLst/>
          </a:prstGeom>
          <a:noFill/>
          <a:ln w="317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2835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28357">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499"/>
                                          </p:stCondLst>
                                        </p:cTn>
                                        <p:tgtEl>
                                          <p:spTgt spid="228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3"/>
          <p:cNvSpPr>
            <a:spLocks noGrp="1"/>
          </p:cNvSpPr>
          <p:nvPr>
            <p:ph type="title"/>
          </p:nvPr>
        </p:nvSpPr>
        <p:spPr>
          <a:xfrm>
            <a:off x="905772" y="274638"/>
            <a:ext cx="7349707" cy="1143000"/>
          </a:xfrm>
        </p:spPr>
        <p:txBody>
          <a:bodyPr/>
          <a:lstStyle/>
          <a:p>
            <a:r>
              <a:rPr lang="es-US" dirty="0"/>
              <a:t>Los Riesgos del Alcohol</a:t>
            </a:r>
          </a:p>
        </p:txBody>
      </p:sp>
      <p:sp>
        <p:nvSpPr>
          <p:cNvPr id="230403" name="Text Placeholder 4"/>
          <p:cNvSpPr>
            <a:spLocks noGrp="1"/>
          </p:cNvSpPr>
          <p:nvPr>
            <p:ph type="body" idx="1"/>
          </p:nvPr>
        </p:nvSpPr>
        <p:spPr>
          <a:xfrm>
            <a:off x="905772" y="1535113"/>
            <a:ext cx="3591616" cy="674688"/>
          </a:xfrm>
        </p:spPr>
        <p:txBody>
          <a:bodyPr/>
          <a:lstStyle/>
          <a:p>
            <a:r>
              <a:rPr lang="en-US" sz="2000" dirty="0"/>
              <a:t>Evite el Alcohol</a:t>
            </a:r>
          </a:p>
        </p:txBody>
      </p:sp>
      <p:sp>
        <p:nvSpPr>
          <p:cNvPr id="256004" name="Content Placeholder 5"/>
          <p:cNvSpPr>
            <a:spLocks noGrp="1"/>
          </p:cNvSpPr>
          <p:nvPr>
            <p:ph sz="half" idx="2"/>
          </p:nvPr>
        </p:nvSpPr>
        <p:spPr>
          <a:xfrm>
            <a:off x="905772" y="2327275"/>
            <a:ext cx="3591616" cy="3798887"/>
          </a:xfrm>
        </p:spPr>
        <p:txBody>
          <a:bodyPr>
            <a:normAutofit fontScale="92500"/>
          </a:bodyPr>
          <a:lstStyle/>
          <a:p>
            <a:r>
              <a:rPr lang="es-US" dirty="0"/>
              <a:t>El alcohol incrementa las causas de estresantes naturales</a:t>
            </a:r>
          </a:p>
          <a:p>
            <a:r>
              <a:rPr lang="es-US" dirty="0"/>
              <a:t>Se requiere menos alcohol para intoxicarse legalmente en actividades marinas </a:t>
            </a:r>
          </a:p>
        </p:txBody>
      </p:sp>
      <p:sp>
        <p:nvSpPr>
          <p:cNvPr id="7" name="Text Placeholder 9"/>
          <p:cNvSpPr>
            <a:spLocks noGrp="1"/>
          </p:cNvSpPr>
          <p:nvPr>
            <p:ph type="body" sz="quarter" idx="3"/>
          </p:nvPr>
        </p:nvSpPr>
        <p:spPr>
          <a:xfrm>
            <a:off x="4645025" y="1535112"/>
            <a:ext cx="3591617" cy="674687"/>
          </a:xfrm>
        </p:spPr>
        <p:txBody>
          <a:bodyPr>
            <a:normAutofit fontScale="85000" lnSpcReduction="10000"/>
          </a:bodyPr>
          <a:lstStyle/>
          <a:p>
            <a:r>
              <a:rPr lang="es-US" dirty="0"/>
              <a:t>Concentración de Alcohol en la Sangre (BAC)</a:t>
            </a:r>
          </a:p>
        </p:txBody>
      </p:sp>
      <p:sp>
        <p:nvSpPr>
          <p:cNvPr id="16" name="Content Placeholder 15">
            <a:extLst>
              <a:ext uri="{FF2B5EF4-FFF2-40B4-BE49-F238E27FC236}">
                <a16:creationId xmlns:a16="http://schemas.microsoft.com/office/drawing/2014/main" id="{9C363CEF-3223-414E-8A31-A252CB1D03A2}"/>
              </a:ext>
            </a:extLst>
          </p:cNvPr>
          <p:cNvSpPr>
            <a:spLocks noGrp="1"/>
          </p:cNvSpPr>
          <p:nvPr>
            <p:ph sz="quarter" idx="4"/>
          </p:nvPr>
        </p:nvSpPr>
        <p:spPr/>
        <p:txBody>
          <a:bodyPr/>
          <a:lstStyle/>
          <a:p>
            <a:endParaRPr lang="en-US"/>
          </a:p>
        </p:txBody>
      </p:sp>
      <p:pic>
        <p:nvPicPr>
          <p:cNvPr id="6" name="Content Placeholder 4" descr="bac_impairment_ch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2913" y="2138363"/>
            <a:ext cx="2786062" cy="3763962"/>
          </a:xfrm>
          <a:prstGeom prst="rect">
            <a:avLst/>
          </a:prstGeom>
          <a:noFill/>
          <a:ln w="9525">
            <a:noFill/>
            <a:miter lim="800000"/>
            <a:headEnd/>
            <a:tailEnd/>
          </a:ln>
        </p:spPr>
      </p:pic>
      <p:sp>
        <p:nvSpPr>
          <p:cNvPr id="2" name="TextBox 1"/>
          <p:cNvSpPr txBox="1"/>
          <p:nvPr/>
        </p:nvSpPr>
        <p:spPr>
          <a:xfrm>
            <a:off x="742462" y="6350000"/>
            <a:ext cx="184666" cy="369332"/>
          </a:xfrm>
          <a:prstGeom prst="rect">
            <a:avLst/>
          </a:prstGeom>
          <a:noFill/>
        </p:spPr>
        <p:txBody>
          <a:bodyPr wrap="none" rtlCol="0">
            <a:spAutoFit/>
          </a:bodyPr>
          <a:lstStyle/>
          <a:p>
            <a:endParaRPr lang="en-US"/>
          </a:p>
        </p:txBody>
      </p:sp>
      <p:sp>
        <p:nvSpPr>
          <p:cNvPr id="10" name="TextBox 1">
            <a:extLst>
              <a:ext uri="{FF2B5EF4-FFF2-40B4-BE49-F238E27FC236}">
                <a16:creationId xmlns:a16="http://schemas.microsoft.com/office/drawing/2014/main" id="{C2A04B8D-AB50-4D47-A681-ED9FE90A4216}"/>
              </a:ext>
            </a:extLst>
          </p:cNvPr>
          <p:cNvSpPr txBox="1"/>
          <p:nvPr/>
        </p:nvSpPr>
        <p:spPr>
          <a:xfrm>
            <a:off x="5227232" y="2602319"/>
            <a:ext cx="1281222" cy="70788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000" b="1" dirty="0">
                <a:latin typeface="Arial"/>
                <a:cs typeface="Arial"/>
              </a:rPr>
              <a:t>Atención concentrada, control de la velocidad</a:t>
            </a:r>
            <a:endParaRPr lang="es-US" sz="1000" dirty="0">
              <a:cs typeface="Arial"/>
            </a:endParaRPr>
          </a:p>
        </p:txBody>
      </p:sp>
      <p:sp>
        <p:nvSpPr>
          <p:cNvPr id="11" name="TextBox 1">
            <a:extLst>
              <a:ext uri="{FF2B5EF4-FFF2-40B4-BE49-F238E27FC236}">
                <a16:creationId xmlns:a16="http://schemas.microsoft.com/office/drawing/2014/main" id="{C2A04B8D-AB50-4D47-A681-ED9FE90A4216}"/>
              </a:ext>
            </a:extLst>
          </p:cNvPr>
          <p:cNvSpPr txBox="1"/>
          <p:nvPr/>
        </p:nvSpPr>
        <p:spPr>
          <a:xfrm>
            <a:off x="7277322" y="3383149"/>
            <a:ext cx="1600199" cy="43088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100" b="1" dirty="0">
                <a:latin typeface="Arial"/>
                <a:cs typeface="Arial"/>
              </a:rPr>
              <a:t>Procesamiento de información, juicio</a:t>
            </a:r>
            <a:endParaRPr lang="es-US" sz="1100" dirty="0">
              <a:cs typeface="Arial"/>
            </a:endParaRPr>
          </a:p>
        </p:txBody>
      </p:sp>
      <p:sp>
        <p:nvSpPr>
          <p:cNvPr id="12" name="TextBox 1">
            <a:extLst>
              <a:ext uri="{FF2B5EF4-FFF2-40B4-BE49-F238E27FC236}">
                <a16:creationId xmlns:a16="http://schemas.microsoft.com/office/drawing/2014/main" id="{C2A04B8D-AB50-4D47-A681-ED9FE90A4216}"/>
              </a:ext>
            </a:extLst>
          </p:cNvPr>
          <p:cNvSpPr txBox="1"/>
          <p:nvPr/>
        </p:nvSpPr>
        <p:spPr>
          <a:xfrm>
            <a:off x="5154132" y="4117458"/>
            <a:ext cx="1281222" cy="2616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100" b="1" dirty="0">
                <a:latin typeface="Arial"/>
                <a:cs typeface="Arial"/>
              </a:rPr>
              <a:t>Coordinación</a:t>
            </a:r>
            <a:endParaRPr lang="es-US" sz="1100" b="1" dirty="0">
              <a:cs typeface="Arial"/>
            </a:endParaRPr>
          </a:p>
        </p:txBody>
      </p:sp>
      <p:sp>
        <p:nvSpPr>
          <p:cNvPr id="13" name="TextBox 1">
            <a:extLst>
              <a:ext uri="{FF2B5EF4-FFF2-40B4-BE49-F238E27FC236}">
                <a16:creationId xmlns:a16="http://schemas.microsoft.com/office/drawing/2014/main" id="{C2A04B8D-AB50-4D47-A681-ED9FE90A4216}"/>
              </a:ext>
            </a:extLst>
          </p:cNvPr>
          <p:cNvSpPr txBox="1"/>
          <p:nvPr/>
        </p:nvSpPr>
        <p:spPr>
          <a:xfrm>
            <a:off x="5217263" y="4678990"/>
            <a:ext cx="1214769" cy="43088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100" b="1" dirty="0">
                <a:latin typeface="Arial"/>
                <a:cs typeface="Arial"/>
              </a:rPr>
              <a:t>Observación y dirección</a:t>
            </a:r>
            <a:endParaRPr lang="es-US" sz="1100" b="1">
              <a:cs typeface="Arial"/>
            </a:endParaRPr>
          </a:p>
        </p:txBody>
      </p:sp>
      <p:sp>
        <p:nvSpPr>
          <p:cNvPr id="14" name="TextBox 1">
            <a:extLst>
              <a:ext uri="{FF2B5EF4-FFF2-40B4-BE49-F238E27FC236}">
                <a16:creationId xmlns:a16="http://schemas.microsoft.com/office/drawing/2014/main" id="{C2A04B8D-AB50-4D47-A681-ED9FE90A4216}"/>
              </a:ext>
            </a:extLst>
          </p:cNvPr>
          <p:cNvSpPr txBox="1"/>
          <p:nvPr/>
        </p:nvSpPr>
        <p:spPr>
          <a:xfrm>
            <a:off x="7240772" y="4130749"/>
            <a:ext cx="1792914" cy="738664"/>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050" b="1" dirty="0">
                <a:latin typeface="Arial"/>
                <a:cs typeface="Arial"/>
              </a:rPr>
              <a:t>Control de movimiento ocular, estabilidad, respuesta de emergencia</a:t>
            </a:r>
          </a:p>
          <a:p>
            <a:endParaRPr lang="es-US" sz="1050" b="1" dirty="0">
              <a:cs typeface="Arial"/>
            </a:endParaRPr>
          </a:p>
        </p:txBody>
      </p:sp>
      <p:sp>
        <p:nvSpPr>
          <p:cNvPr id="15" name="TextBox 1">
            <a:extLst>
              <a:ext uri="{FF2B5EF4-FFF2-40B4-BE49-F238E27FC236}">
                <a16:creationId xmlns:a16="http://schemas.microsoft.com/office/drawing/2014/main" id="{C2A04B8D-AB50-4D47-A681-ED9FE90A4216}"/>
              </a:ext>
            </a:extLst>
          </p:cNvPr>
          <p:cNvSpPr txBox="1"/>
          <p:nvPr/>
        </p:nvSpPr>
        <p:spPr>
          <a:xfrm>
            <a:off x="7277322" y="4971386"/>
            <a:ext cx="1458082" cy="577081"/>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US" sz="1050" b="1" dirty="0">
                <a:latin typeface="Arial"/>
                <a:cs typeface="Arial"/>
              </a:rPr>
              <a:t>Atención divida, tiempo de reacción, función visual</a:t>
            </a:r>
            <a:endParaRPr lang="es-US" sz="1050" b="1" dirty="0">
              <a:cs typeface="Arial"/>
            </a:endParaRPr>
          </a:p>
        </p:txBody>
      </p:sp>
    </p:spTree>
    <p:extLst>
      <p:ext uri="{BB962C8B-B14F-4D97-AF65-F5344CB8AC3E}">
        <p14:creationId xmlns:p14="http://schemas.microsoft.com/office/powerpoint/2010/main" val="1933800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fade">
                                      <p:cBhvr>
                                        <p:cTn id="7" dur="500"/>
                                        <p:tgtEl>
                                          <p:spTgt spid="23040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256004">
                                            <p:txEl>
                                              <p:pRg st="0" end="0"/>
                                            </p:txEl>
                                          </p:spTgt>
                                        </p:tgtEl>
                                        <p:attrNameLst>
                                          <p:attrName>style.visibility</p:attrName>
                                        </p:attrNameLst>
                                      </p:cBhvr>
                                      <p:to>
                                        <p:strVal val="visible"/>
                                      </p:to>
                                    </p:set>
                                    <p:animEffect transition="in" filter="fade">
                                      <p:cBhvr>
                                        <p:cTn id="11" dur="500"/>
                                        <p:tgtEl>
                                          <p:spTgt spid="256004">
                                            <p:txEl>
                                              <p:pRg st="0" end="0"/>
                                            </p:txEl>
                                          </p:spTgt>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256004">
                                            <p:txEl>
                                              <p:pRg st="1" end="1"/>
                                            </p:txEl>
                                          </p:spTgt>
                                        </p:tgtEl>
                                        <p:attrNameLst>
                                          <p:attrName>style.visibility</p:attrName>
                                        </p:attrNameLst>
                                      </p:cBhvr>
                                      <p:to>
                                        <p:strVal val="visible"/>
                                      </p:to>
                                    </p:set>
                                    <p:animEffect transition="in" filter="fade">
                                      <p:cBhvr>
                                        <p:cTn id="15" dur="500"/>
                                        <p:tgtEl>
                                          <p:spTgt spid="256004">
                                            <p:txEl>
                                              <p:pRg st="1" end="1"/>
                                            </p:txEl>
                                          </p:spTgt>
                                        </p:tgtEl>
                                      </p:cBhvr>
                                    </p:animEffect>
                                  </p:childTnLst>
                                </p:cTn>
                              </p:par>
                            </p:childTnLst>
                          </p:cTn>
                        </p:par>
                        <p:par>
                          <p:cTn id="16" fill="hold">
                            <p:stCondLst>
                              <p:cond delay="2750"/>
                            </p:stCondLst>
                            <p:childTnLst>
                              <p:par>
                                <p:cTn id="17" presetID="10" presetClass="entr" presetSubtype="0" fill="hold" grpId="0" nodeType="after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3"/>
          <p:cNvSpPr>
            <a:spLocks noGrp="1"/>
          </p:cNvSpPr>
          <p:nvPr>
            <p:ph type="title"/>
          </p:nvPr>
        </p:nvSpPr>
        <p:spPr>
          <a:xfrm>
            <a:off x="905772" y="274638"/>
            <a:ext cx="7349707" cy="1143000"/>
          </a:xfrm>
        </p:spPr>
        <p:txBody>
          <a:bodyPr/>
          <a:lstStyle/>
          <a:p>
            <a:r>
              <a:rPr lang="es-US" dirty="0"/>
              <a:t>Los Riesgos del Alcohol</a:t>
            </a:r>
            <a:endParaRPr lang="en-US" dirty="0"/>
          </a:p>
        </p:txBody>
      </p:sp>
      <p:sp>
        <p:nvSpPr>
          <p:cNvPr id="257027" name="Content Placeholder 4"/>
          <p:cNvSpPr>
            <a:spLocks noGrp="1"/>
          </p:cNvSpPr>
          <p:nvPr>
            <p:ph idx="1"/>
          </p:nvPr>
        </p:nvSpPr>
        <p:spPr>
          <a:xfrm>
            <a:off x="905774" y="1600200"/>
            <a:ext cx="7349705" cy="4525963"/>
          </a:xfrm>
        </p:spPr>
        <p:txBody>
          <a:bodyPr/>
          <a:lstStyle/>
          <a:p>
            <a:r>
              <a:rPr lang="es-US" dirty="0"/>
              <a:t>Tomar bebidas </a:t>
            </a:r>
            <a:r>
              <a:rPr lang="es-US" dirty="0" err="1"/>
              <a:t>alcoholicas</a:t>
            </a:r>
            <a:r>
              <a:rPr lang="es-US" dirty="0"/>
              <a:t> estando al mando de un barco aumentan las probabilidades de un accidente</a:t>
            </a:r>
          </a:p>
          <a:p>
            <a:pPr lvl="1"/>
            <a:r>
              <a:rPr lang="es-US" dirty="0"/>
              <a:t>Designe a un operador competente que tome control de la embarcación y que no beba</a:t>
            </a:r>
          </a:p>
          <a:p>
            <a:pPr lvl="1"/>
            <a:r>
              <a:rPr lang="es-US" dirty="0"/>
              <a:t>Asegúrese de que todos los pasajeros usen los chalecos salvavidas</a:t>
            </a:r>
          </a:p>
        </p:txBody>
      </p:sp>
      <p:sp>
        <p:nvSpPr>
          <p:cNvPr id="2" name="TextBox 1"/>
          <p:cNvSpPr txBox="1"/>
          <p:nvPr/>
        </p:nvSpPr>
        <p:spPr>
          <a:xfrm>
            <a:off x="429846" y="6428154"/>
            <a:ext cx="184666" cy="369332"/>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1426"/>
                                        </p:tgtEl>
                                        <p:attrNameLst>
                                          <p:attrName>style.visibility</p:attrName>
                                        </p:attrNameLst>
                                      </p:cBhvr>
                                      <p:to>
                                        <p:strVal val="visible"/>
                                      </p:to>
                                    </p:set>
                                    <p:anim calcmode="lin" valueType="num">
                                      <p:cBhvr additive="base">
                                        <p:cTn id="7" dur="500" fill="hold"/>
                                        <p:tgtEl>
                                          <p:spTgt spid="231426"/>
                                        </p:tgtEl>
                                        <p:attrNameLst>
                                          <p:attrName>ppt_x</p:attrName>
                                        </p:attrNameLst>
                                      </p:cBhvr>
                                      <p:tavLst>
                                        <p:tav tm="0">
                                          <p:val>
                                            <p:strVal val="#ppt_x"/>
                                          </p:val>
                                        </p:tav>
                                        <p:tav tm="100000">
                                          <p:val>
                                            <p:strVal val="#ppt_x"/>
                                          </p:val>
                                        </p:tav>
                                      </p:tavLst>
                                    </p:anim>
                                    <p:anim calcmode="lin" valueType="num">
                                      <p:cBhvr additive="base">
                                        <p:cTn id="8" dur="500" fill="hold"/>
                                        <p:tgtEl>
                                          <p:spTgt spid="2314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7027">
                                            <p:txEl>
                                              <p:pRg st="0" end="0"/>
                                            </p:txEl>
                                          </p:spTgt>
                                        </p:tgtEl>
                                        <p:attrNameLst>
                                          <p:attrName>style.visibility</p:attrName>
                                        </p:attrNameLst>
                                      </p:cBhvr>
                                      <p:to>
                                        <p:strVal val="visible"/>
                                      </p:to>
                                    </p:set>
                                    <p:anim calcmode="lin" valueType="num">
                                      <p:cBhvr additive="base">
                                        <p:cTn id="13" dur="500" fill="hold"/>
                                        <p:tgtEl>
                                          <p:spTgt spid="2570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7027">
                                            <p:txEl>
                                              <p:pRg st="1" end="1"/>
                                            </p:txEl>
                                          </p:spTgt>
                                        </p:tgtEl>
                                        <p:attrNameLst>
                                          <p:attrName>style.visibility</p:attrName>
                                        </p:attrNameLst>
                                      </p:cBhvr>
                                      <p:to>
                                        <p:strVal val="visible"/>
                                      </p:to>
                                    </p:set>
                                    <p:anim calcmode="lin" valueType="num">
                                      <p:cBhvr additive="base">
                                        <p:cTn id="19" dur="5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7027">
                                            <p:txEl>
                                              <p:pRg st="2" end="2"/>
                                            </p:txEl>
                                          </p:spTgt>
                                        </p:tgtEl>
                                        <p:attrNameLst>
                                          <p:attrName>style.visibility</p:attrName>
                                        </p:attrNameLst>
                                      </p:cBhvr>
                                      <p:to>
                                        <p:strVal val="visible"/>
                                      </p:to>
                                    </p:set>
                                    <p:anim calcmode="lin" valueType="num">
                                      <p:cBhvr additive="base">
                                        <p:cTn id="25" dur="5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70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7"/>
          <p:cNvSpPr>
            <a:spLocks noGrp="1"/>
          </p:cNvSpPr>
          <p:nvPr>
            <p:ph type="title"/>
          </p:nvPr>
        </p:nvSpPr>
        <p:spPr/>
        <p:txBody>
          <a:bodyPr/>
          <a:lstStyle/>
          <a:p>
            <a:r>
              <a:rPr lang="es-US" dirty="0">
                <a:latin typeface="Arial Black"/>
                <a:cs typeface="Arial" charset="0"/>
              </a:rPr>
              <a:t>Los Riesgos del Alcohol</a:t>
            </a:r>
            <a:endParaRPr lang="en-US" dirty="0"/>
          </a:p>
        </p:txBody>
      </p:sp>
      <p:sp>
        <p:nvSpPr>
          <p:cNvPr id="2" name="Text Placeholder 1">
            <a:extLst>
              <a:ext uri="{FF2B5EF4-FFF2-40B4-BE49-F238E27FC236}">
                <a16:creationId xmlns:a16="http://schemas.microsoft.com/office/drawing/2014/main" id="{996F3880-F451-44C3-B41C-AE923EE64E0D}"/>
              </a:ext>
            </a:extLst>
          </p:cNvPr>
          <p:cNvSpPr>
            <a:spLocks noGrp="1"/>
          </p:cNvSpPr>
          <p:nvPr>
            <p:ph type="body" idx="1"/>
          </p:nvPr>
        </p:nvSpPr>
        <p:spPr/>
        <p:txBody>
          <a:bodyPr/>
          <a:lstStyle/>
          <a:p>
            <a:r>
              <a:rPr lang="es-ES" dirty="0"/>
              <a:t>Para minimizar el riesgo de un accidente</a:t>
            </a:r>
          </a:p>
        </p:txBody>
      </p:sp>
      <p:sp>
        <p:nvSpPr>
          <p:cNvPr id="232451" name="Content Placeholder 8"/>
          <p:cNvSpPr>
            <a:spLocks noGrp="1"/>
          </p:cNvSpPr>
          <p:nvPr>
            <p:ph sz="half" idx="2"/>
          </p:nvPr>
        </p:nvSpPr>
        <p:spPr/>
        <p:txBody>
          <a:bodyPr/>
          <a:lstStyle/>
          <a:p>
            <a:pPr marL="0" indent="0" algn="ctr">
              <a:spcBef>
                <a:spcPts val="0"/>
              </a:spcBef>
              <a:buNone/>
            </a:pPr>
            <a:r>
              <a:rPr lang="en-US" b="0" dirty="0">
                <a:latin typeface="Arial Black"/>
                <a:cs typeface="Arial"/>
              </a:rPr>
              <a:t>NO BEBA </a:t>
            </a:r>
            <a:r>
              <a:rPr lang="en-US" b="0" dirty="0" err="1">
                <a:latin typeface="Arial Black"/>
                <a:cs typeface="Arial"/>
              </a:rPr>
              <a:t>mientras</a:t>
            </a:r>
            <a:r>
              <a:rPr lang="en-US" b="0" dirty="0">
                <a:latin typeface="Arial Black"/>
                <a:cs typeface="Arial"/>
              </a:rPr>
              <a:t> </a:t>
            </a:r>
            <a:r>
              <a:rPr lang="en-US" b="0" dirty="0" err="1">
                <a:latin typeface="Arial Black"/>
                <a:cs typeface="Arial"/>
              </a:rPr>
              <a:t>maneje</a:t>
            </a:r>
            <a:r>
              <a:rPr lang="en-US" b="0" dirty="0">
                <a:latin typeface="Arial Black"/>
                <a:cs typeface="Arial"/>
              </a:rPr>
              <a:t> un </a:t>
            </a:r>
            <a:r>
              <a:rPr lang="en-US" b="0" dirty="0" err="1">
                <a:latin typeface="Arial Black"/>
                <a:cs typeface="Arial"/>
              </a:rPr>
              <a:t>bote</a:t>
            </a:r>
            <a:r>
              <a:rPr lang="en-US" b="0" dirty="0">
                <a:latin typeface="Arial Black"/>
                <a:cs typeface="Arial"/>
              </a:rPr>
              <a:t>!</a:t>
            </a:r>
            <a:endParaRPr lang="en-US" dirty="0"/>
          </a:p>
        </p:txBody>
      </p:sp>
      <p:pic>
        <p:nvPicPr>
          <p:cNvPr id="232452" name="Picture 5" descr="bui_enforceme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2874962"/>
            <a:ext cx="5029200" cy="3251200"/>
          </a:xfrm>
          <a:prstGeom prst="rect">
            <a:avLst/>
          </a:prstGeom>
          <a:noFill/>
          <a:ln w="9525">
            <a:noFill/>
            <a:miter lim="800000"/>
            <a:headEnd/>
            <a:tailEnd/>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4"/>
          <p:cNvSpPr>
            <a:spLocks noGrp="1"/>
          </p:cNvSpPr>
          <p:nvPr>
            <p:ph type="title"/>
          </p:nvPr>
        </p:nvSpPr>
        <p:spPr/>
        <p:txBody>
          <a:bodyPr/>
          <a:lstStyle/>
          <a:p>
            <a:r>
              <a:rPr lang="es-US"/>
              <a:t>Minimizar el Riesgo de Ahogo</a:t>
            </a:r>
          </a:p>
        </p:txBody>
      </p:sp>
      <p:sp>
        <p:nvSpPr>
          <p:cNvPr id="249860" name="Content Placeholder 6"/>
          <p:cNvSpPr>
            <a:spLocks noGrp="1"/>
          </p:cNvSpPr>
          <p:nvPr>
            <p:ph sz="half" idx="1"/>
          </p:nvPr>
        </p:nvSpPr>
        <p:spPr/>
        <p:txBody>
          <a:bodyPr/>
          <a:lstStyle/>
          <a:p>
            <a:r>
              <a:rPr lang="es-US" dirty="0"/>
              <a:t>Vienen en dos estilos</a:t>
            </a:r>
          </a:p>
          <a:p>
            <a:r>
              <a:rPr lang="es-US" dirty="0"/>
              <a:t>Los automáticos se inflan si la persona cae al agua</a:t>
            </a:r>
          </a:p>
          <a:p>
            <a:r>
              <a:rPr lang="es-US" dirty="0"/>
              <a:t>Aprobados para mayores de 16 años</a:t>
            </a:r>
          </a:p>
          <a:p>
            <a:r>
              <a:rPr lang="es-US" dirty="0"/>
              <a:t>Vienen con instrucciones de uso</a:t>
            </a:r>
          </a:p>
        </p:txBody>
      </p:sp>
      <p:sp>
        <p:nvSpPr>
          <p:cNvPr id="234499" name="Text Placeholder 5"/>
          <p:cNvSpPr>
            <a:spLocks noGrp="1"/>
          </p:cNvSpPr>
          <p:nvPr>
            <p:ph sz="half" idx="2"/>
          </p:nvPr>
        </p:nvSpPr>
        <p:spPr/>
        <p:txBody>
          <a:bodyPr/>
          <a:lstStyle/>
          <a:p>
            <a:r>
              <a:rPr lang="en-US"/>
              <a:t>Salvavidas inflables</a:t>
            </a:r>
          </a:p>
        </p:txBody>
      </p:sp>
      <p:pic>
        <p:nvPicPr>
          <p:cNvPr id="234501" name="Picture 6" descr="C:\DOCUME~1\bbullock\LOCALS~1\Temp\VMwareDnD\daeb1c9a\pfd_type_iii_inflatab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286000"/>
            <a:ext cx="2286000" cy="33829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4986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4986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4986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49860">
                                            <p:txEl>
                                              <p:pRg st="3" end="3"/>
                                            </p:txEl>
                                          </p:spTgt>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23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title"/>
          </p:nvPr>
        </p:nvSpPr>
        <p:spPr>
          <a:xfrm>
            <a:off x="905772" y="274638"/>
            <a:ext cx="7349707" cy="1143000"/>
          </a:xfrm>
        </p:spPr>
        <p:txBody>
          <a:bodyPr/>
          <a:lstStyle/>
          <a:p>
            <a:r>
              <a:rPr lang="es-US" dirty="0"/>
              <a:t>Accidentes Marítimos</a:t>
            </a:r>
          </a:p>
        </p:txBody>
      </p:sp>
      <p:sp>
        <p:nvSpPr>
          <p:cNvPr id="235523" name="Text Placeholder 4"/>
          <p:cNvSpPr>
            <a:spLocks noGrp="1"/>
          </p:cNvSpPr>
          <p:nvPr>
            <p:ph type="body" idx="1"/>
          </p:nvPr>
        </p:nvSpPr>
        <p:spPr>
          <a:xfrm>
            <a:off x="905772" y="1535113"/>
            <a:ext cx="7349707" cy="639762"/>
          </a:xfrm>
        </p:spPr>
        <p:txBody>
          <a:bodyPr/>
          <a:lstStyle/>
          <a:p>
            <a:r>
              <a:rPr lang="es-US" dirty="0"/>
              <a:t>Zozobra, Anegamiento, o Caída por la Borda</a:t>
            </a:r>
          </a:p>
        </p:txBody>
      </p:sp>
      <p:sp>
        <p:nvSpPr>
          <p:cNvPr id="234500" name="Content Placeholder 6"/>
          <p:cNvSpPr>
            <a:spLocks noGrp="1"/>
          </p:cNvSpPr>
          <p:nvPr>
            <p:ph sz="half" idx="2"/>
          </p:nvPr>
        </p:nvSpPr>
        <p:spPr>
          <a:xfrm>
            <a:off x="905772" y="2292349"/>
            <a:ext cx="7349707" cy="3833813"/>
          </a:xfrm>
        </p:spPr>
        <p:txBody>
          <a:bodyPr/>
          <a:lstStyle/>
          <a:p>
            <a:r>
              <a:rPr lang="es-US" dirty="0"/>
              <a:t>Zozobra―la embarcación se voltea de lado o se invierte por completo</a:t>
            </a:r>
            <a:br>
              <a:rPr lang="es-US" dirty="0"/>
            </a:br>
            <a:br>
              <a:rPr lang="es-US" dirty="0"/>
            </a:br>
            <a:br>
              <a:rPr lang="es-US" dirty="0"/>
            </a:br>
            <a:br>
              <a:rPr lang="es-US" dirty="0"/>
            </a:br>
            <a:br>
              <a:rPr lang="es-US" dirty="0"/>
            </a:br>
            <a:br>
              <a:rPr lang="es-US" dirty="0"/>
            </a:br>
            <a:r>
              <a:rPr lang="es-US" dirty="0"/>
              <a:t> </a:t>
            </a:r>
          </a:p>
          <a:p>
            <a:r>
              <a:rPr lang="es-US" dirty="0"/>
              <a:t>Anegamiento―la embarcación sigue erguida y se llena de agua</a:t>
            </a:r>
          </a:p>
          <a:p>
            <a:endParaRPr lang="es-US" dirty="0"/>
          </a:p>
          <a:p>
            <a:endParaRPr lang="es-US" dirty="0"/>
          </a:p>
        </p:txBody>
      </p:sp>
      <p:pic>
        <p:nvPicPr>
          <p:cNvPr id="234501" name="Picture 9" descr="Swamped_boat_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1062" y="3171319"/>
            <a:ext cx="4841875" cy="2260600"/>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title"/>
          </p:nvPr>
        </p:nvSpPr>
        <p:spPr>
          <a:xfrm>
            <a:off x="905772" y="274638"/>
            <a:ext cx="7349707" cy="1143000"/>
          </a:xfrm>
        </p:spPr>
        <p:txBody>
          <a:bodyPr/>
          <a:lstStyle/>
          <a:p>
            <a:r>
              <a:rPr lang="es-US" dirty="0"/>
              <a:t>Accidentes Marítimos</a:t>
            </a:r>
            <a:endParaRPr lang="en-US" dirty="0"/>
          </a:p>
        </p:txBody>
      </p:sp>
      <p:sp>
        <p:nvSpPr>
          <p:cNvPr id="236547" name="Text Placeholder 4"/>
          <p:cNvSpPr>
            <a:spLocks noGrp="1"/>
          </p:cNvSpPr>
          <p:nvPr>
            <p:ph type="body" idx="1"/>
          </p:nvPr>
        </p:nvSpPr>
        <p:spPr>
          <a:xfrm>
            <a:off x="905772" y="1535113"/>
            <a:ext cx="7349707" cy="639762"/>
          </a:xfrm>
        </p:spPr>
        <p:txBody>
          <a:bodyPr/>
          <a:lstStyle/>
          <a:p>
            <a:r>
              <a:rPr lang="es-US" dirty="0"/>
              <a:t>Zozobra, Anegamiento, o Caída por la Borda</a:t>
            </a:r>
            <a:endParaRPr lang="en-US" dirty="0"/>
          </a:p>
        </p:txBody>
      </p:sp>
      <p:sp>
        <p:nvSpPr>
          <p:cNvPr id="235524" name="Rectangle 4"/>
          <p:cNvSpPr>
            <a:spLocks noGrp="1" noChangeArrowheads="1"/>
          </p:cNvSpPr>
          <p:nvPr>
            <p:ph sz="half" idx="2"/>
          </p:nvPr>
        </p:nvSpPr>
        <p:spPr>
          <a:xfrm>
            <a:off x="905772" y="2292349"/>
            <a:ext cx="7349707" cy="3833813"/>
          </a:xfrm>
        </p:spPr>
        <p:txBody>
          <a:bodyPr/>
          <a:lstStyle/>
          <a:p>
            <a:r>
              <a:rPr lang="es-US" dirty="0"/>
              <a:t>Por Seguridad:</a:t>
            </a:r>
          </a:p>
          <a:p>
            <a:pPr lvl="1"/>
            <a:r>
              <a:rPr lang="es-US" dirty="0"/>
              <a:t>Pida a todos que vistan salvavidas</a:t>
            </a:r>
          </a:p>
          <a:p>
            <a:pPr lvl="1"/>
            <a:r>
              <a:rPr lang="es-US" dirty="0"/>
              <a:t>Átese el cordón de corte de </a:t>
            </a:r>
            <a:br>
              <a:rPr lang="es-US" dirty="0"/>
            </a:br>
            <a:r>
              <a:rPr lang="es-US" dirty="0"/>
              <a:t>ignición a la muñeca,</a:t>
            </a:r>
            <a:br>
              <a:rPr lang="en-US" dirty="0"/>
            </a:br>
            <a:r>
              <a:rPr lang="es-US" dirty="0"/>
              <a:t>la ropa o al salvavidas</a:t>
            </a:r>
          </a:p>
          <a:p>
            <a:pPr lvl="1"/>
            <a:r>
              <a:rPr lang="es-US" dirty="0"/>
              <a:t>Asegúrese de que nadie se </a:t>
            </a:r>
            <a:br>
              <a:rPr lang="es-US" dirty="0"/>
            </a:br>
            <a:r>
              <a:rPr lang="es-US" dirty="0"/>
              <a:t>siente en un área no</a:t>
            </a:r>
            <a:br>
              <a:rPr lang="es-US" dirty="0"/>
            </a:br>
            <a:r>
              <a:rPr lang="es-US" dirty="0"/>
              <a:t>designada para sentarse</a:t>
            </a:r>
          </a:p>
        </p:txBody>
      </p:sp>
      <p:pic>
        <p:nvPicPr>
          <p:cNvPr id="235525" name="Picture 6" descr="riding_the_ster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7597" y="3285836"/>
            <a:ext cx="3065463" cy="2222500"/>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905772" y="274638"/>
            <a:ext cx="7349707" cy="1143000"/>
          </a:xfrm>
        </p:spPr>
        <p:txBody>
          <a:bodyPr/>
          <a:lstStyle/>
          <a:p>
            <a:r>
              <a:rPr lang="es-US" dirty="0"/>
              <a:t>Accidentes Marítimos</a:t>
            </a:r>
            <a:endParaRPr lang="en-US" dirty="0"/>
          </a:p>
        </p:txBody>
      </p:sp>
      <p:sp>
        <p:nvSpPr>
          <p:cNvPr id="236547" name="Rectangle 3"/>
          <p:cNvSpPr>
            <a:spLocks noGrp="1" noChangeArrowheads="1"/>
          </p:cNvSpPr>
          <p:nvPr>
            <p:ph idx="1"/>
          </p:nvPr>
        </p:nvSpPr>
        <p:spPr>
          <a:xfrm>
            <a:off x="905774" y="1600200"/>
            <a:ext cx="7349705" cy="4525963"/>
          </a:xfrm>
        </p:spPr>
        <p:txBody>
          <a:bodyPr/>
          <a:lstStyle/>
          <a:p>
            <a:r>
              <a:rPr lang="es-US" dirty="0"/>
              <a:t>No sobrecargue su embarcación</a:t>
            </a:r>
          </a:p>
          <a:p>
            <a:r>
              <a:rPr lang="es-US" dirty="0" err="1"/>
              <a:t>Manténga</a:t>
            </a:r>
            <a:r>
              <a:rPr lang="es-US" dirty="0"/>
              <a:t> el peso uniformemente distribuido en el barco con un bajo centro de gravedad</a:t>
            </a:r>
          </a:p>
          <a:p>
            <a:r>
              <a:rPr lang="es-US" dirty="0"/>
              <a:t>No deje que nadie saque el brazo o pierna por encima de la borda en una embarcación pequeña</a:t>
            </a:r>
          </a:p>
          <a:p>
            <a:r>
              <a:rPr lang="es-US" dirty="0"/>
              <a:t>Decelere cuando tome las curvas</a:t>
            </a:r>
          </a:p>
          <a:p>
            <a:r>
              <a:rPr lang="es-US" dirty="0"/>
              <a:t>No salga en mar picado o con mal tiempo</a:t>
            </a:r>
          </a:p>
          <a:p>
            <a:r>
              <a:rPr lang="es-US" dirty="0"/>
              <a:t>Asegure el cabo de ancla a la proa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36547">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36547">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36547">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36547">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36547">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500"/>
                                  </p:stCondLst>
                                  <p:childTnLst>
                                    <p:set>
                                      <p:cBhvr>
                                        <p:cTn id="21" dur="1" fill="hold">
                                          <p:stCondLst>
                                            <p:cond delay="499"/>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3"/>
          <p:cNvSpPr>
            <a:spLocks noGrp="1"/>
          </p:cNvSpPr>
          <p:nvPr>
            <p:ph type="title"/>
          </p:nvPr>
        </p:nvSpPr>
        <p:spPr>
          <a:xfrm>
            <a:off x="905772" y="274638"/>
            <a:ext cx="7349707" cy="1143000"/>
          </a:xfrm>
        </p:spPr>
        <p:txBody>
          <a:bodyPr/>
          <a:lstStyle/>
          <a:p>
            <a:r>
              <a:rPr lang="es-US" dirty="0"/>
              <a:t>Accidentes Marítimos</a:t>
            </a:r>
            <a:endParaRPr lang="en-US" dirty="0"/>
          </a:p>
        </p:txBody>
      </p:sp>
      <p:sp>
        <p:nvSpPr>
          <p:cNvPr id="252931" name="Content Placeholder 4"/>
          <p:cNvSpPr>
            <a:spLocks noGrp="1"/>
          </p:cNvSpPr>
          <p:nvPr>
            <p:ph idx="1"/>
          </p:nvPr>
        </p:nvSpPr>
        <p:spPr>
          <a:xfrm>
            <a:off x="905774" y="1600200"/>
            <a:ext cx="7349705" cy="4525963"/>
          </a:xfrm>
        </p:spPr>
        <p:txBody>
          <a:bodyPr/>
          <a:lstStyle/>
          <a:p>
            <a:r>
              <a:rPr lang="es-US" dirty="0"/>
              <a:t>Si su embarcación zozobra o se anega o si alguien cae por la borda:</a:t>
            </a:r>
          </a:p>
          <a:p>
            <a:pPr lvl="1"/>
            <a:r>
              <a:rPr lang="es-US" dirty="0"/>
              <a:t>Quédese con el bote</a:t>
            </a:r>
          </a:p>
          <a:p>
            <a:pPr lvl="1"/>
            <a:r>
              <a:rPr lang="es-US" dirty="0"/>
              <a:t>Póngase el salvavidas </a:t>
            </a:r>
          </a:p>
          <a:p>
            <a:pPr lvl="1"/>
            <a:r>
              <a:rPr lang="es-US" dirty="0"/>
              <a:t>Haga que sus pasajeros se lo pongan también</a:t>
            </a:r>
          </a:p>
          <a:p>
            <a:pPr lvl="1"/>
            <a:r>
              <a:rPr lang="es-US" dirty="0"/>
              <a:t>Este al tanto de las personas a bordo</a:t>
            </a:r>
          </a:p>
          <a:p>
            <a:pPr lvl="1"/>
            <a:r>
              <a:rPr lang="es-US" dirty="0"/>
              <a:t>Emita señales de ayuda</a:t>
            </a:r>
          </a:p>
          <a:p>
            <a:pPr lvl="1"/>
            <a:endParaRPr lang="es-US"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3"/>
          <p:cNvSpPr>
            <a:spLocks noGrp="1"/>
          </p:cNvSpPr>
          <p:nvPr>
            <p:ph type="title"/>
          </p:nvPr>
        </p:nvSpPr>
        <p:spPr>
          <a:xfrm>
            <a:off x="905772" y="274638"/>
            <a:ext cx="7349707" cy="1143000"/>
          </a:xfrm>
        </p:spPr>
        <p:txBody>
          <a:bodyPr/>
          <a:lstStyle/>
          <a:p>
            <a:r>
              <a:rPr lang="es-US" dirty="0"/>
              <a:t>Accidentes Marítimos</a:t>
            </a:r>
            <a:endParaRPr lang="en-US" dirty="0"/>
          </a:p>
        </p:txBody>
      </p:sp>
      <p:sp>
        <p:nvSpPr>
          <p:cNvPr id="253955" name="Content Placeholder 4"/>
          <p:cNvSpPr>
            <a:spLocks noGrp="1"/>
          </p:cNvSpPr>
          <p:nvPr>
            <p:ph idx="1"/>
          </p:nvPr>
        </p:nvSpPr>
        <p:spPr>
          <a:xfrm>
            <a:off x="905774" y="1600200"/>
            <a:ext cx="7349705" cy="4525963"/>
          </a:xfrm>
        </p:spPr>
        <p:txBody>
          <a:bodyPr/>
          <a:lstStyle/>
          <a:p>
            <a:pPr lvl="1"/>
            <a:r>
              <a:rPr lang="es-US" dirty="0"/>
              <a:t>Si su bote flota todavía, trate de re-abordarlo o subirse a él</a:t>
            </a:r>
          </a:p>
          <a:p>
            <a:pPr lvl="1"/>
            <a:endParaRPr lang="es-US" dirty="0"/>
          </a:p>
          <a:p>
            <a:pPr lvl="1"/>
            <a:endParaRPr lang="es-US" dirty="0"/>
          </a:p>
          <a:p>
            <a:pPr lvl="1"/>
            <a:endParaRPr lang="es-US" dirty="0"/>
          </a:p>
          <a:p>
            <a:pPr lvl="1"/>
            <a:endParaRPr lang="es-US" dirty="0"/>
          </a:p>
          <a:p>
            <a:pPr lvl="1"/>
            <a:endParaRPr lang="es-US" dirty="0"/>
          </a:p>
          <a:p>
            <a:pPr lvl="1"/>
            <a:r>
              <a:rPr lang="es-US" dirty="0"/>
              <a:t>Si su bote se hunde o se deriva fuera de su alcance, busque otros artículos que lo ayuden a flotar</a:t>
            </a:r>
          </a:p>
        </p:txBody>
      </p:sp>
      <p:pic>
        <p:nvPicPr>
          <p:cNvPr id="239620" name="Picture 5" descr="C:\DOCUME~1\bbullock\LOCALS~1\Temp\VMwareDnD\4d73f987\capsized_boa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20476" y="2283095"/>
            <a:ext cx="5920509" cy="2291810"/>
          </a:xfrm>
          <a:prstGeom prst="rect">
            <a:avLst/>
          </a:prstGeom>
          <a:noFill/>
          <a:ln w="9525">
            <a:no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905772" y="274638"/>
            <a:ext cx="7349707" cy="1143000"/>
          </a:xfrm>
        </p:spPr>
        <p:txBody>
          <a:bodyPr/>
          <a:lstStyle/>
          <a:p>
            <a:r>
              <a:rPr lang="en-US" dirty="0" err="1"/>
              <a:t>Temas</a:t>
            </a:r>
            <a:r>
              <a:rPr lang="en-US" dirty="0"/>
              <a:t> Claves</a:t>
            </a:r>
          </a:p>
        </p:txBody>
      </p:sp>
      <p:sp>
        <p:nvSpPr>
          <p:cNvPr id="221187" name="Rectangle 3"/>
          <p:cNvSpPr>
            <a:spLocks noGrp="1" noChangeArrowheads="1"/>
          </p:cNvSpPr>
          <p:nvPr>
            <p:ph idx="1"/>
          </p:nvPr>
        </p:nvSpPr>
        <p:spPr>
          <a:xfrm>
            <a:off x="905774" y="1600200"/>
            <a:ext cx="7349705" cy="4525963"/>
          </a:xfrm>
        </p:spPr>
        <p:txBody>
          <a:bodyPr/>
          <a:lstStyle/>
          <a:p>
            <a:pPr>
              <a:spcBef>
                <a:spcPts val="0"/>
              </a:spcBef>
            </a:pPr>
            <a:r>
              <a:rPr lang="es-US" dirty="0"/>
              <a:t>Riesgos</a:t>
            </a:r>
          </a:p>
          <a:p>
            <a:pPr>
              <a:spcBef>
                <a:spcPts val="0"/>
              </a:spcBef>
            </a:pPr>
            <a:r>
              <a:rPr lang="es-US" dirty="0"/>
              <a:t>Accidentes Marítimos</a:t>
            </a:r>
          </a:p>
          <a:p>
            <a:pPr>
              <a:spcBef>
                <a:spcPts val="0"/>
              </a:spcBef>
            </a:pPr>
            <a:r>
              <a:rPr lang="es-US" dirty="0"/>
              <a:t>Lesiones Graves</a:t>
            </a:r>
          </a:p>
          <a:p>
            <a:pPr>
              <a:spcBef>
                <a:spcPts val="0"/>
              </a:spcBef>
            </a:pPr>
            <a:r>
              <a:rPr lang="es-US" dirty="0"/>
              <a:t>Mal Tiempo</a:t>
            </a:r>
          </a:p>
          <a:p>
            <a:pPr>
              <a:spcBef>
                <a:spcPts val="0"/>
              </a:spcBef>
            </a:pPr>
            <a:r>
              <a:rPr lang="es-US" dirty="0"/>
              <a:t>S.O.S.</a:t>
            </a:r>
          </a:p>
        </p:txBody>
      </p:sp>
      <p:sp>
        <p:nvSpPr>
          <p:cNvPr id="2" name="TextBox 1"/>
          <p:cNvSpPr txBox="1"/>
          <p:nvPr/>
        </p:nvSpPr>
        <p:spPr>
          <a:xfrm>
            <a:off x="351692" y="6408615"/>
            <a:ext cx="184666" cy="369332"/>
          </a:xfrm>
          <a:prstGeom prst="rect">
            <a:avLst/>
          </a:prstGeom>
          <a:noFill/>
        </p:spPr>
        <p:txBody>
          <a:bodyPr wrap="none" rtlCol="0">
            <a:spAutoFit/>
          </a:bodyPr>
          <a:lstStyle/>
          <a:p>
            <a:endParaRPr lang="en-US"/>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905772" y="274638"/>
            <a:ext cx="7349707" cy="1143000"/>
          </a:xfrm>
        </p:spPr>
        <p:txBody>
          <a:bodyPr/>
          <a:lstStyle/>
          <a:p>
            <a:r>
              <a:rPr lang="es-US" dirty="0"/>
              <a:t>Accidentes Marítimos</a:t>
            </a:r>
            <a:endParaRPr lang="en-US" dirty="0"/>
          </a:p>
        </p:txBody>
      </p:sp>
      <p:sp>
        <p:nvSpPr>
          <p:cNvPr id="239619" name="Rectangle 3"/>
          <p:cNvSpPr>
            <a:spLocks noGrp="1" noChangeArrowheads="1"/>
          </p:cNvSpPr>
          <p:nvPr>
            <p:ph idx="1"/>
          </p:nvPr>
        </p:nvSpPr>
        <p:spPr>
          <a:xfrm>
            <a:off x="905774" y="1600200"/>
            <a:ext cx="7349705" cy="4525963"/>
          </a:xfrm>
        </p:spPr>
        <p:txBody>
          <a:bodyPr/>
          <a:lstStyle/>
          <a:p>
            <a:r>
              <a:rPr lang="es-US" dirty="0"/>
              <a:t>Si su bote se hunde o se deriva fuera de su alcance:</a:t>
            </a:r>
          </a:p>
          <a:p>
            <a:pPr lvl="1"/>
            <a:r>
              <a:rPr lang="es-US" dirty="0"/>
              <a:t>No entre en pánico―manténgase calmado y espere ayuda</a:t>
            </a:r>
          </a:p>
          <a:p>
            <a:pPr lvl="1"/>
            <a:r>
              <a:rPr lang="es-US" dirty="0"/>
              <a:t>Asegúrese de que su salvavidas este bien puesto y seguro, o consiga algo que lo ayude a flotar</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5"/>
          <p:cNvSpPr>
            <a:spLocks noGrp="1"/>
          </p:cNvSpPr>
          <p:nvPr>
            <p:ph type="title"/>
          </p:nvPr>
        </p:nvSpPr>
        <p:spPr>
          <a:xfrm>
            <a:off x="905772" y="274638"/>
            <a:ext cx="7349707" cy="1143000"/>
          </a:xfrm>
        </p:spPr>
        <p:txBody>
          <a:bodyPr/>
          <a:lstStyle/>
          <a:p>
            <a:r>
              <a:rPr lang="es-US" dirty="0"/>
              <a:t>Accidentes Marítimos</a:t>
            </a:r>
            <a:endParaRPr lang="en-US" dirty="0"/>
          </a:p>
        </p:txBody>
      </p:sp>
      <p:sp>
        <p:nvSpPr>
          <p:cNvPr id="254979" name="Content Placeholder 6"/>
          <p:cNvSpPr>
            <a:spLocks noGrp="1"/>
          </p:cNvSpPr>
          <p:nvPr>
            <p:ph sz="half" idx="1"/>
          </p:nvPr>
        </p:nvSpPr>
        <p:spPr>
          <a:xfrm>
            <a:off x="905772" y="1600200"/>
            <a:ext cx="3590028" cy="4525963"/>
          </a:xfrm>
        </p:spPr>
        <p:txBody>
          <a:bodyPr>
            <a:normAutofit fontScale="85000" lnSpcReduction="10000"/>
          </a:bodyPr>
          <a:lstStyle/>
          <a:p>
            <a:r>
              <a:rPr lang="es-US" dirty="0"/>
              <a:t>Si alguien cae por la borda:</a:t>
            </a:r>
          </a:p>
          <a:p>
            <a:pPr lvl="1"/>
            <a:r>
              <a:rPr lang="es-US" dirty="0"/>
              <a:t>Grite “¡Hombre al Agua!”</a:t>
            </a:r>
          </a:p>
          <a:p>
            <a:pPr lvl="1"/>
            <a:r>
              <a:rPr lang="es-US" dirty="0"/>
              <a:t>Decelere</a:t>
            </a:r>
          </a:p>
          <a:p>
            <a:pPr lvl="1"/>
            <a:r>
              <a:rPr lang="es-US" dirty="0"/>
              <a:t>Láncele un salvavidas a la víctima</a:t>
            </a:r>
          </a:p>
          <a:p>
            <a:pPr lvl="1"/>
            <a:r>
              <a:rPr lang="es-US" dirty="0" err="1"/>
              <a:t>Acérque</a:t>
            </a:r>
            <a:r>
              <a:rPr lang="es-US" dirty="0"/>
              <a:t> la embarcación</a:t>
            </a:r>
            <a:br>
              <a:rPr lang="es-US" dirty="0"/>
            </a:br>
            <a:r>
              <a:rPr lang="es-US" dirty="0"/>
              <a:t>lentamente a la víctima</a:t>
            </a:r>
          </a:p>
          <a:p>
            <a:pPr lvl="1"/>
            <a:r>
              <a:rPr lang="es-US" dirty="0"/>
              <a:t>Corte el motor</a:t>
            </a:r>
          </a:p>
          <a:p>
            <a:pPr lvl="1"/>
            <a:r>
              <a:rPr lang="es-US" dirty="0"/>
              <a:t>Aborde la víctima por la popa </a:t>
            </a:r>
          </a:p>
          <a:p>
            <a:endParaRPr lang="es-US" dirty="0"/>
          </a:p>
        </p:txBody>
      </p:sp>
      <p:pic>
        <p:nvPicPr>
          <p:cNvPr id="254980" name="Picture 6" descr="C:\DOCUME~1\bbullock\LOCALS~1\Temp\VMwareDnD\149605f9\rescue_technique_pfd_toss.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2582822"/>
            <a:ext cx="3589338" cy="2560719"/>
          </a:xfr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54979">
                                            <p:txEl>
                                              <p:pRg st="1" end="1"/>
                                            </p:txEl>
                                          </p:spTgt>
                                        </p:tgtEl>
                                        <p:attrNameLst>
                                          <p:attrName>style.visibility</p:attrName>
                                        </p:attrNameLst>
                                      </p:cBhvr>
                                      <p:to>
                                        <p:strVal val="visible"/>
                                      </p:to>
                                    </p:set>
                                    <p:animEffect transition="in" filter="fade">
                                      <p:cBhvr>
                                        <p:cTn id="7" dur="500"/>
                                        <p:tgtEl>
                                          <p:spTgt spid="254979">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54979">
                                            <p:txEl>
                                              <p:pRg st="2" end="2"/>
                                            </p:txEl>
                                          </p:spTgt>
                                        </p:tgtEl>
                                        <p:attrNameLst>
                                          <p:attrName>style.visibility</p:attrName>
                                        </p:attrNameLst>
                                      </p:cBhvr>
                                      <p:to>
                                        <p:strVal val="visible"/>
                                      </p:to>
                                    </p:set>
                                    <p:animEffect transition="in" filter="fade">
                                      <p:cBhvr>
                                        <p:cTn id="11" dur="500"/>
                                        <p:tgtEl>
                                          <p:spTgt spid="25497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54979">
                                            <p:txEl>
                                              <p:pRg st="3" end="3"/>
                                            </p:txEl>
                                          </p:spTgt>
                                        </p:tgtEl>
                                        <p:attrNameLst>
                                          <p:attrName>style.visibility</p:attrName>
                                        </p:attrNameLst>
                                      </p:cBhvr>
                                      <p:to>
                                        <p:strVal val="visible"/>
                                      </p:to>
                                    </p:set>
                                    <p:animEffect transition="in" filter="fade">
                                      <p:cBhvr>
                                        <p:cTn id="15" dur="500"/>
                                        <p:tgtEl>
                                          <p:spTgt spid="254979">
                                            <p:txEl>
                                              <p:pRg st="3" end="3"/>
                                            </p:txEl>
                                          </p:spTgt>
                                        </p:tgtEl>
                                      </p:cBhvr>
                                    </p:animEffect>
                                  </p:childTnLst>
                                </p:cTn>
                              </p:par>
                              <p:par>
                                <p:cTn id="16" presetID="10" presetClass="entr" presetSubtype="0" fill="hold" nodeType="withEffect">
                                  <p:stCondLst>
                                    <p:cond delay="500"/>
                                  </p:stCondLst>
                                  <p:childTnLst>
                                    <p:set>
                                      <p:cBhvr>
                                        <p:cTn id="17" dur="1" fill="hold">
                                          <p:stCondLst>
                                            <p:cond delay="0"/>
                                          </p:stCondLst>
                                        </p:cTn>
                                        <p:tgtEl>
                                          <p:spTgt spid="254980"/>
                                        </p:tgtEl>
                                        <p:attrNameLst>
                                          <p:attrName>style.visibility</p:attrName>
                                        </p:attrNameLst>
                                      </p:cBhvr>
                                      <p:to>
                                        <p:strVal val="visible"/>
                                      </p:to>
                                    </p:set>
                                    <p:animEffect transition="in" filter="fade">
                                      <p:cBhvr>
                                        <p:cTn id="18" dur="500"/>
                                        <p:tgtEl>
                                          <p:spTgt spid="254980"/>
                                        </p:tgtEl>
                                      </p:cBhvr>
                                    </p:animEffect>
                                  </p:childTnLst>
                                </p:cTn>
                              </p:par>
                            </p:childTnLst>
                          </p:cTn>
                        </p:par>
                        <p:par>
                          <p:cTn id="19" fill="hold">
                            <p:stCondLst>
                              <p:cond delay="3000"/>
                            </p:stCondLst>
                            <p:childTnLst>
                              <p:par>
                                <p:cTn id="20" presetID="10" presetClass="entr" presetSubtype="0" fill="hold" nodeType="afterEffect">
                                  <p:stCondLst>
                                    <p:cond delay="500"/>
                                  </p:stCondLst>
                                  <p:childTnLst>
                                    <p:set>
                                      <p:cBhvr>
                                        <p:cTn id="21" dur="1" fill="hold">
                                          <p:stCondLst>
                                            <p:cond delay="0"/>
                                          </p:stCondLst>
                                        </p:cTn>
                                        <p:tgtEl>
                                          <p:spTgt spid="254979">
                                            <p:txEl>
                                              <p:pRg st="4" end="4"/>
                                            </p:txEl>
                                          </p:spTgt>
                                        </p:tgtEl>
                                        <p:attrNameLst>
                                          <p:attrName>style.visibility</p:attrName>
                                        </p:attrNameLst>
                                      </p:cBhvr>
                                      <p:to>
                                        <p:strVal val="visible"/>
                                      </p:to>
                                    </p:set>
                                    <p:animEffect transition="in" filter="fade">
                                      <p:cBhvr>
                                        <p:cTn id="22" dur="500"/>
                                        <p:tgtEl>
                                          <p:spTgt spid="254979">
                                            <p:txEl>
                                              <p:pRg st="4" end="4"/>
                                            </p:txEl>
                                          </p:spTgt>
                                        </p:tgtEl>
                                      </p:cBhvr>
                                    </p:animEffect>
                                  </p:childTnLst>
                                </p:cTn>
                              </p:par>
                            </p:childTnLst>
                          </p:cTn>
                        </p:par>
                        <p:par>
                          <p:cTn id="23" fill="hold">
                            <p:stCondLst>
                              <p:cond delay="4000"/>
                            </p:stCondLst>
                            <p:childTnLst>
                              <p:par>
                                <p:cTn id="24" presetID="10" presetClass="entr" presetSubtype="0" fill="hold" nodeType="afterEffect">
                                  <p:stCondLst>
                                    <p:cond delay="500"/>
                                  </p:stCondLst>
                                  <p:childTnLst>
                                    <p:set>
                                      <p:cBhvr>
                                        <p:cTn id="25" dur="1" fill="hold">
                                          <p:stCondLst>
                                            <p:cond delay="0"/>
                                          </p:stCondLst>
                                        </p:cTn>
                                        <p:tgtEl>
                                          <p:spTgt spid="254979">
                                            <p:txEl>
                                              <p:pRg st="5" end="5"/>
                                            </p:txEl>
                                          </p:spTgt>
                                        </p:tgtEl>
                                        <p:attrNameLst>
                                          <p:attrName>style.visibility</p:attrName>
                                        </p:attrNameLst>
                                      </p:cBhvr>
                                      <p:to>
                                        <p:strVal val="visible"/>
                                      </p:to>
                                    </p:set>
                                    <p:animEffect transition="in" filter="fade">
                                      <p:cBhvr>
                                        <p:cTn id="26" dur="500"/>
                                        <p:tgtEl>
                                          <p:spTgt spid="254979">
                                            <p:txEl>
                                              <p:pRg st="5" end="5"/>
                                            </p:txEl>
                                          </p:spTgt>
                                        </p:tgtEl>
                                      </p:cBhvr>
                                    </p:animEffect>
                                  </p:childTnLst>
                                </p:cTn>
                              </p:par>
                            </p:childTnLst>
                          </p:cTn>
                        </p:par>
                        <p:par>
                          <p:cTn id="27" fill="hold">
                            <p:stCondLst>
                              <p:cond delay="5000"/>
                            </p:stCondLst>
                            <p:childTnLst>
                              <p:par>
                                <p:cTn id="28" presetID="10" presetClass="entr" presetSubtype="0" fill="hold" nodeType="afterEffect">
                                  <p:stCondLst>
                                    <p:cond delay="500"/>
                                  </p:stCondLst>
                                  <p:childTnLst>
                                    <p:set>
                                      <p:cBhvr>
                                        <p:cTn id="29" dur="1" fill="hold">
                                          <p:stCondLst>
                                            <p:cond delay="0"/>
                                          </p:stCondLst>
                                        </p:cTn>
                                        <p:tgtEl>
                                          <p:spTgt spid="254979">
                                            <p:txEl>
                                              <p:pRg st="6" end="6"/>
                                            </p:txEl>
                                          </p:spTgt>
                                        </p:tgtEl>
                                        <p:attrNameLst>
                                          <p:attrName>style.visibility</p:attrName>
                                        </p:attrNameLst>
                                      </p:cBhvr>
                                      <p:to>
                                        <p:strVal val="visible"/>
                                      </p:to>
                                    </p:set>
                                    <p:animEffect transition="in" filter="fade">
                                      <p:cBhvr>
                                        <p:cTn id="30" dur="500"/>
                                        <p:tgtEl>
                                          <p:spTgt spid="254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3"/>
          <p:cNvSpPr>
            <a:spLocks noGrp="1"/>
          </p:cNvSpPr>
          <p:nvPr>
            <p:ph type="title"/>
          </p:nvPr>
        </p:nvSpPr>
        <p:spPr>
          <a:xfrm>
            <a:off x="905772" y="274638"/>
            <a:ext cx="7349707" cy="1143000"/>
          </a:xfrm>
        </p:spPr>
        <p:txBody>
          <a:bodyPr/>
          <a:lstStyle/>
          <a:p>
            <a:r>
              <a:rPr lang="es-US" dirty="0"/>
              <a:t>Accidentes Marítimos</a:t>
            </a:r>
            <a:endParaRPr lang="en-US" dirty="0"/>
          </a:p>
        </p:txBody>
      </p:sp>
      <p:sp>
        <p:nvSpPr>
          <p:cNvPr id="242691" name="Text Placeholder 4"/>
          <p:cNvSpPr>
            <a:spLocks noGrp="1"/>
          </p:cNvSpPr>
          <p:nvPr>
            <p:ph type="body" idx="1"/>
          </p:nvPr>
        </p:nvSpPr>
        <p:spPr>
          <a:xfrm>
            <a:off x="905772" y="1535113"/>
            <a:ext cx="7349707" cy="639762"/>
          </a:xfrm>
        </p:spPr>
        <p:txBody>
          <a:bodyPr/>
          <a:lstStyle/>
          <a:p>
            <a:r>
              <a:rPr lang="es-US" dirty="0"/>
              <a:t>Evite Colisiones</a:t>
            </a:r>
          </a:p>
        </p:txBody>
      </p:sp>
      <p:sp>
        <p:nvSpPr>
          <p:cNvPr id="241668" name="Content Placeholder 5"/>
          <p:cNvSpPr>
            <a:spLocks noGrp="1"/>
          </p:cNvSpPr>
          <p:nvPr>
            <p:ph sz="half" idx="2"/>
          </p:nvPr>
        </p:nvSpPr>
        <p:spPr>
          <a:xfrm>
            <a:off x="905772" y="2292349"/>
            <a:ext cx="7349707" cy="3833813"/>
          </a:xfrm>
        </p:spPr>
        <p:txBody>
          <a:bodyPr/>
          <a:lstStyle/>
          <a:p>
            <a:r>
              <a:rPr lang="es-US" dirty="0"/>
              <a:t>Respete las reglas de navegación</a:t>
            </a:r>
          </a:p>
          <a:p>
            <a:r>
              <a:rPr lang="es-US" dirty="0"/>
              <a:t>Preste atención a las ayudas de navegación</a:t>
            </a:r>
          </a:p>
          <a:p>
            <a:r>
              <a:rPr lang="es-US" dirty="0"/>
              <a:t>Mantenga </a:t>
            </a:r>
            <a:r>
              <a:rPr lang="es-US" dirty="0" err="1"/>
              <a:t>atencion</a:t>
            </a:r>
            <a:r>
              <a:rPr lang="es-US" dirty="0"/>
              <a:t> y designe a un observador</a:t>
            </a:r>
          </a:p>
          <a:p>
            <a:r>
              <a:rPr lang="es-US" dirty="0"/>
              <a:t>Mantenga una velocidad prudente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41668">
                                            <p:txEl>
                                              <p:pRg st="0" end="0"/>
                                            </p:txEl>
                                          </p:spTgt>
                                        </p:tgtEl>
                                        <p:attrNameLst>
                                          <p:attrName>style.visibility</p:attrName>
                                        </p:attrNameLst>
                                      </p:cBhvr>
                                      <p:to>
                                        <p:strVal val="visible"/>
                                      </p:to>
                                    </p:set>
                                    <p:animEffect transition="in" filter="fade">
                                      <p:cBhvr>
                                        <p:cTn id="7" dur="500"/>
                                        <p:tgtEl>
                                          <p:spTgt spid="24166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41668">
                                            <p:txEl>
                                              <p:pRg st="1" end="1"/>
                                            </p:txEl>
                                          </p:spTgt>
                                        </p:tgtEl>
                                        <p:attrNameLst>
                                          <p:attrName>style.visibility</p:attrName>
                                        </p:attrNameLst>
                                      </p:cBhvr>
                                      <p:to>
                                        <p:strVal val="visible"/>
                                      </p:to>
                                    </p:set>
                                    <p:animEffect transition="in" filter="fade">
                                      <p:cBhvr>
                                        <p:cTn id="11" dur="500"/>
                                        <p:tgtEl>
                                          <p:spTgt spid="24166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41668">
                                            <p:txEl>
                                              <p:pRg st="2" end="2"/>
                                            </p:txEl>
                                          </p:spTgt>
                                        </p:tgtEl>
                                        <p:attrNameLst>
                                          <p:attrName>style.visibility</p:attrName>
                                        </p:attrNameLst>
                                      </p:cBhvr>
                                      <p:to>
                                        <p:strVal val="visible"/>
                                      </p:to>
                                    </p:set>
                                    <p:animEffect transition="in" filter="fade">
                                      <p:cBhvr>
                                        <p:cTn id="15" dur="500"/>
                                        <p:tgtEl>
                                          <p:spTgt spid="24166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41668">
                                            <p:txEl>
                                              <p:pRg st="3" end="3"/>
                                            </p:txEl>
                                          </p:spTgt>
                                        </p:tgtEl>
                                        <p:attrNameLst>
                                          <p:attrName>style.visibility</p:attrName>
                                        </p:attrNameLst>
                                      </p:cBhvr>
                                      <p:to>
                                        <p:strVal val="visible"/>
                                      </p:to>
                                    </p:set>
                                    <p:animEffect transition="in" filter="fade">
                                      <p:cBhvr>
                                        <p:cTn id="19" dur="500"/>
                                        <p:tgtEl>
                                          <p:spTgt spid="2416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4"/>
          <p:cNvSpPr>
            <a:spLocks noGrp="1"/>
          </p:cNvSpPr>
          <p:nvPr>
            <p:ph type="title"/>
          </p:nvPr>
        </p:nvSpPr>
        <p:spPr>
          <a:xfrm>
            <a:off x="905772" y="274638"/>
            <a:ext cx="7349707" cy="1143000"/>
          </a:xfrm>
        </p:spPr>
        <p:txBody>
          <a:bodyPr/>
          <a:lstStyle/>
          <a:p>
            <a:r>
              <a:rPr lang="es-US" dirty="0"/>
              <a:t>Previniendo Accidentes Marítimos</a:t>
            </a:r>
            <a:endParaRPr lang="en-US" dirty="0"/>
          </a:p>
        </p:txBody>
      </p:sp>
      <p:sp>
        <p:nvSpPr>
          <p:cNvPr id="242691" name="Content Placeholder 3"/>
          <p:cNvSpPr>
            <a:spLocks noGrp="1"/>
          </p:cNvSpPr>
          <p:nvPr>
            <p:ph idx="1"/>
          </p:nvPr>
        </p:nvSpPr>
        <p:spPr>
          <a:xfrm>
            <a:off x="905774" y="1600200"/>
            <a:ext cx="7349705" cy="4525963"/>
          </a:xfrm>
        </p:spPr>
        <p:txBody>
          <a:bodyPr/>
          <a:lstStyle/>
          <a:p>
            <a:r>
              <a:rPr lang="es-US" dirty="0"/>
              <a:t>Mire en todas direcciones antes de cambiar el rumbo</a:t>
            </a:r>
          </a:p>
          <a:p>
            <a:r>
              <a:rPr lang="es-US" dirty="0"/>
              <a:t>Sea cuidadoso cuando viaje con el sol de frente</a:t>
            </a:r>
          </a:p>
          <a:p>
            <a:r>
              <a:rPr lang="es-US" dirty="0"/>
              <a:t>Nunca opere la embarcación cuando esté fatigado o estresado, o cuando consuma alcohol</a:t>
            </a:r>
          </a:p>
          <a:p>
            <a:r>
              <a:rPr lang="es-US" dirty="0"/>
              <a:t>Esté pendiente de escombros flotantes</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4"/>
          <p:cNvSpPr>
            <a:spLocks noGrp="1"/>
          </p:cNvSpPr>
          <p:nvPr>
            <p:ph type="title"/>
          </p:nvPr>
        </p:nvSpPr>
        <p:spPr/>
        <p:txBody>
          <a:bodyPr/>
          <a:lstStyle/>
          <a:p>
            <a:r>
              <a:rPr lang="es-US">
                <a:latin typeface="Arial Black"/>
              </a:rPr>
              <a:t>Manejando emergencias </a:t>
            </a:r>
            <a:br>
              <a:rPr lang="es-US">
                <a:latin typeface="Arial Black"/>
              </a:rPr>
            </a:br>
            <a:r>
              <a:rPr lang="es-US">
                <a:latin typeface="Arial Black"/>
              </a:rPr>
              <a:t>de fuego</a:t>
            </a:r>
            <a:endParaRPr lang="en-US" dirty="0"/>
          </a:p>
        </p:txBody>
      </p:sp>
      <p:sp>
        <p:nvSpPr>
          <p:cNvPr id="261125" name="Content Placeholder 6"/>
          <p:cNvSpPr>
            <a:spLocks noGrp="1"/>
          </p:cNvSpPr>
          <p:nvPr>
            <p:ph sz="half" idx="1"/>
          </p:nvPr>
        </p:nvSpPr>
        <p:spPr/>
        <p:txBody>
          <a:bodyPr>
            <a:normAutofit fontScale="85000" lnSpcReduction="10000"/>
          </a:bodyPr>
          <a:lstStyle/>
          <a:p>
            <a:r>
              <a:rPr lang="es-US">
                <a:latin typeface="Arial"/>
                <a:cs typeface="Arial"/>
              </a:rPr>
              <a:t>Para prevenir Incendios:</a:t>
            </a:r>
          </a:p>
          <a:p>
            <a:pPr lvl="1"/>
            <a:r>
              <a:rPr lang="es-US">
                <a:latin typeface="Arial"/>
                <a:cs typeface="Arial"/>
              </a:rPr>
              <a:t>No mezcle combustible, </a:t>
            </a:r>
            <a:br>
              <a:rPr lang="es-US">
                <a:latin typeface="Arial"/>
                <a:cs typeface="Arial"/>
              </a:rPr>
            </a:br>
            <a:r>
              <a:rPr lang="es-US">
                <a:latin typeface="Arial"/>
                <a:cs typeface="Arial"/>
              </a:rPr>
              <a:t>oxígeno y calor</a:t>
            </a:r>
          </a:p>
          <a:p>
            <a:pPr lvl="1"/>
            <a:r>
              <a:rPr lang="es-US">
                <a:latin typeface="Arial"/>
                <a:cs typeface="Arial"/>
              </a:rPr>
              <a:t>Asegúrese de que</a:t>
            </a:r>
            <a:br>
              <a:rPr lang="es-US">
                <a:latin typeface="Arial"/>
                <a:cs typeface="Arial"/>
              </a:rPr>
            </a:br>
            <a:r>
              <a:rPr lang="es-US">
                <a:latin typeface="Arial"/>
                <a:cs typeface="Arial"/>
              </a:rPr>
              <a:t>los sistemas </a:t>
            </a:r>
            <a:br>
              <a:rPr lang="es-US">
                <a:latin typeface="Arial"/>
                <a:cs typeface="Arial"/>
              </a:rPr>
            </a:br>
            <a:r>
              <a:rPr lang="es-US">
                <a:latin typeface="Arial"/>
                <a:cs typeface="Arial"/>
              </a:rPr>
              <a:t>de ventilación funcionan</a:t>
            </a:r>
          </a:p>
          <a:p>
            <a:pPr lvl="1"/>
            <a:r>
              <a:rPr lang="es-US">
                <a:latin typeface="Arial"/>
                <a:cs typeface="Arial"/>
              </a:rPr>
              <a:t>Mantenga los sistemas </a:t>
            </a:r>
            <a:br>
              <a:rPr lang="es-US">
                <a:latin typeface="Arial"/>
                <a:cs typeface="Arial"/>
              </a:rPr>
            </a:br>
            <a:r>
              <a:rPr lang="es-US">
                <a:latin typeface="Arial"/>
                <a:cs typeface="Arial"/>
              </a:rPr>
              <a:t>de combustible</a:t>
            </a:r>
          </a:p>
          <a:p>
            <a:pPr lvl="1"/>
            <a:r>
              <a:rPr lang="es-US">
                <a:latin typeface="Arial"/>
                <a:cs typeface="Arial"/>
              </a:rPr>
              <a:t>Siga procedimientos prudentes </a:t>
            </a:r>
          </a:p>
          <a:p>
            <a:pPr marL="457200" lvl="1" indent="0">
              <a:buNone/>
            </a:pPr>
            <a:r>
              <a:rPr lang="es-US">
                <a:latin typeface="Arial"/>
                <a:cs typeface="Arial"/>
              </a:rPr>
              <a:t>	con el combustible</a:t>
            </a:r>
          </a:p>
          <a:p>
            <a:endParaRPr lang="es-US" dirty="0">
              <a:latin typeface="Arial" charset="0"/>
              <a:cs typeface="Arial" charset="0"/>
            </a:endParaRPr>
          </a:p>
        </p:txBody>
      </p:sp>
      <p:sp>
        <p:nvSpPr>
          <p:cNvPr id="14" name="Content Placeholder 13">
            <a:extLst>
              <a:ext uri="{FF2B5EF4-FFF2-40B4-BE49-F238E27FC236}">
                <a16:creationId xmlns:a16="http://schemas.microsoft.com/office/drawing/2014/main" id="{B28B3B8A-673E-45AA-88CA-6D900C355F89}"/>
              </a:ext>
            </a:extLst>
          </p:cNvPr>
          <p:cNvSpPr>
            <a:spLocks noGrp="1"/>
          </p:cNvSpPr>
          <p:nvPr>
            <p:ph sz="half" idx="2"/>
          </p:nvPr>
        </p:nvSpPr>
        <p:spPr/>
        <p:txBody>
          <a:bodyPr/>
          <a:lstStyle/>
          <a:p>
            <a:endParaRPr lang="en-US"/>
          </a:p>
        </p:txBody>
      </p:sp>
      <p:pic>
        <p:nvPicPr>
          <p:cNvPr id="2" name="Content Placeholder 5" descr="fire_three_ingredien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2057400"/>
            <a:ext cx="3543300" cy="3165475"/>
          </a:xfrm>
          <a:prstGeom prst="rect">
            <a:avLst/>
          </a:prstGeom>
          <a:noFill/>
          <a:ln w="9525">
            <a:noFill/>
            <a:miter lim="800000"/>
            <a:headEnd/>
            <a:tailEnd/>
          </a:ln>
        </p:spPr>
      </p:pic>
      <p:sp>
        <p:nvSpPr>
          <p:cNvPr id="3" name="TextBox 2"/>
          <p:cNvSpPr txBox="1"/>
          <p:nvPr/>
        </p:nvSpPr>
        <p:spPr>
          <a:xfrm>
            <a:off x="879231" y="6389077"/>
            <a:ext cx="184666" cy="369332"/>
          </a:xfrm>
          <a:prstGeom prst="rect">
            <a:avLst/>
          </a:prstGeom>
          <a:noFill/>
        </p:spPr>
        <p:txBody>
          <a:bodyPr wrap="none" rtlCol="0">
            <a:spAutoFit/>
          </a:bodyPr>
          <a:lstStyle/>
          <a:p>
            <a:endParaRPr lang="en-US"/>
          </a:p>
        </p:txBody>
      </p:sp>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9" name="TextBox 1">
            <a:extLst>
              <a:ext uri="{FF2B5EF4-FFF2-40B4-BE49-F238E27FC236}">
                <a16:creationId xmlns:a16="http://schemas.microsoft.com/office/drawing/2014/main" id="{C2A04B8D-AB50-4D47-A681-ED9FE90A4216}"/>
              </a:ext>
            </a:extLst>
          </p:cNvPr>
          <p:cNvSpPr txBox="1"/>
          <p:nvPr/>
        </p:nvSpPr>
        <p:spPr>
          <a:xfrm>
            <a:off x="6104417" y="2442831"/>
            <a:ext cx="1726461" cy="461665"/>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US" sz="2400" b="1" dirty="0">
                <a:latin typeface="Arial"/>
                <a:cs typeface="Arial"/>
              </a:rPr>
              <a:t>Oxígeno</a:t>
            </a:r>
            <a:endParaRPr lang="en-US" sz="2400">
              <a:cs typeface="Arial"/>
            </a:endParaRPr>
          </a:p>
        </p:txBody>
      </p:sp>
      <p:sp>
        <p:nvSpPr>
          <p:cNvPr id="10" name="TextBox 1">
            <a:extLst>
              <a:ext uri="{FF2B5EF4-FFF2-40B4-BE49-F238E27FC236}">
                <a16:creationId xmlns:a16="http://schemas.microsoft.com/office/drawing/2014/main" id="{3DA2BC70-2951-4D10-AED0-8609AC2E7233}"/>
              </a:ext>
            </a:extLst>
          </p:cNvPr>
          <p:cNvSpPr txBox="1"/>
          <p:nvPr/>
        </p:nvSpPr>
        <p:spPr>
          <a:xfrm>
            <a:off x="4702248" y="4283592"/>
            <a:ext cx="1739751" cy="4001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US" sz="2000" b="1" dirty="0">
                <a:latin typeface="Arial"/>
                <a:cs typeface="Arial"/>
              </a:rPr>
              <a:t>Combustible</a:t>
            </a:r>
            <a:endParaRPr lang="en-US" sz="2000">
              <a:cs typeface="Arial"/>
            </a:endParaRPr>
          </a:p>
        </p:txBody>
      </p:sp>
      <p:sp>
        <p:nvSpPr>
          <p:cNvPr id="11" name="TextBox 1">
            <a:extLst>
              <a:ext uri="{FF2B5EF4-FFF2-40B4-BE49-F238E27FC236}">
                <a16:creationId xmlns:a16="http://schemas.microsoft.com/office/drawing/2014/main" id="{1B748F8D-F60F-4A24-A3FC-BE22800A7A1E}"/>
              </a:ext>
            </a:extLst>
          </p:cNvPr>
          <p:cNvSpPr txBox="1"/>
          <p:nvPr/>
        </p:nvSpPr>
        <p:spPr>
          <a:xfrm>
            <a:off x="7519876" y="4602568"/>
            <a:ext cx="935664" cy="400110"/>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US" sz="2000" b="1" dirty="0">
                <a:latin typeface="Arial"/>
                <a:cs typeface="Arial"/>
              </a:rPr>
              <a:t>Calor</a:t>
            </a:r>
            <a:endParaRPr lang="en-US" sz="2000" dirty="0">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1125">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61125">
                                            <p:txEl>
                                              <p:pRg st="1" end="1"/>
                                            </p:txEl>
                                          </p:spTgt>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500"/>
                                  </p:stCondLst>
                                  <p:childTnLst>
                                    <p:set>
                                      <p:cBhvr>
                                        <p:cTn id="14" dur="1" fill="hold">
                                          <p:stCondLst>
                                            <p:cond delay="499"/>
                                          </p:stCondLst>
                                        </p:cTn>
                                        <p:tgtEl>
                                          <p:spTgt spid="261125">
                                            <p:txEl>
                                              <p:pRg st="2" end="2"/>
                                            </p:txEl>
                                          </p:spTgt>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261125">
                                            <p:txEl>
                                              <p:pRg st="3" end="3"/>
                                            </p:txEl>
                                          </p:spTgt>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nodeType="afterEffect">
                                  <p:stCondLst>
                                    <p:cond delay="500"/>
                                  </p:stCondLst>
                                  <p:childTnLst>
                                    <p:set>
                                      <p:cBhvr>
                                        <p:cTn id="20" dur="1" fill="hold">
                                          <p:stCondLst>
                                            <p:cond delay="499"/>
                                          </p:stCondLst>
                                        </p:cTn>
                                        <p:tgtEl>
                                          <p:spTgt spid="261125">
                                            <p:txEl>
                                              <p:pRg st="4" end="4"/>
                                            </p:txEl>
                                          </p:spTgt>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nodeType="afterEffect">
                                  <p:stCondLst>
                                    <p:cond delay="500"/>
                                  </p:stCondLst>
                                  <p:childTnLst>
                                    <p:set>
                                      <p:cBhvr>
                                        <p:cTn id="23" dur="1" fill="hold">
                                          <p:stCondLst>
                                            <p:cond delay="499"/>
                                          </p:stCondLst>
                                        </p:cTn>
                                        <p:tgtEl>
                                          <p:spTgt spid="2611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s-US" dirty="0">
                <a:latin typeface="Arial Black"/>
                <a:cs typeface="Arial" charset="0"/>
              </a:rPr>
              <a:t>En caso de fuego</a:t>
            </a:r>
            <a:endParaRPr lang="en-US" dirty="0"/>
          </a:p>
        </p:txBody>
      </p:sp>
      <p:sp>
        <p:nvSpPr>
          <p:cNvPr id="169987" name="Rectangle 3"/>
          <p:cNvSpPr>
            <a:spLocks noGrp="1" noChangeArrowheads="1"/>
          </p:cNvSpPr>
          <p:nvPr>
            <p:ph sz="half" idx="1"/>
          </p:nvPr>
        </p:nvSpPr>
        <p:spPr/>
        <p:txBody>
          <a:bodyPr>
            <a:normAutofit fontScale="85000" lnSpcReduction="20000"/>
          </a:bodyPr>
          <a:lstStyle/>
          <a:p>
            <a:pPr eaLnBrk="1" hangingPunct="1">
              <a:lnSpc>
                <a:spcPct val="150000"/>
              </a:lnSpc>
              <a:defRPr/>
            </a:pPr>
            <a:r>
              <a:rPr lang="es-US" dirty="0">
                <a:solidFill>
                  <a:srgbClr val="000000"/>
                </a:solidFill>
                <a:latin typeface="Arial"/>
                <a:cs typeface="Times New Roman"/>
              </a:rPr>
              <a:t>Detenga el barco</a:t>
            </a:r>
          </a:p>
          <a:p>
            <a:pPr eaLnBrk="1" hangingPunct="1">
              <a:lnSpc>
                <a:spcPct val="120000"/>
              </a:lnSpc>
              <a:defRPr/>
            </a:pPr>
            <a:r>
              <a:rPr lang="es-US" dirty="0">
                <a:solidFill>
                  <a:srgbClr val="000000"/>
                </a:solidFill>
                <a:latin typeface="Arial"/>
                <a:cs typeface="Times New Roman"/>
              </a:rPr>
              <a:t>Maniobre el barco para que el fuego quede a sotavento</a:t>
            </a:r>
          </a:p>
          <a:p>
            <a:pPr marL="746125" lvl="1" indent="-346075" eaLnBrk="1" hangingPunct="1">
              <a:defRPr/>
            </a:pPr>
            <a:r>
              <a:rPr lang="es-US" dirty="0">
                <a:solidFill>
                  <a:srgbClr val="000000"/>
                </a:solidFill>
                <a:latin typeface="Arial"/>
                <a:cs typeface="Times New Roman"/>
              </a:rPr>
              <a:t>Corte la fuente</a:t>
            </a:r>
            <a:br>
              <a:rPr lang="es-US" dirty="0">
                <a:solidFill>
                  <a:srgbClr val="000000"/>
                </a:solidFill>
                <a:latin typeface="Arial"/>
                <a:cs typeface="Times New Roman"/>
              </a:rPr>
            </a:br>
            <a:r>
              <a:rPr lang="es-US" dirty="0">
                <a:solidFill>
                  <a:srgbClr val="000000"/>
                </a:solidFill>
                <a:latin typeface="Arial"/>
                <a:cs typeface="Times New Roman"/>
              </a:rPr>
              <a:t>de combustible si</a:t>
            </a:r>
            <a:br>
              <a:rPr lang="es-US" dirty="0">
                <a:solidFill>
                  <a:srgbClr val="000000"/>
                </a:solidFill>
                <a:latin typeface="Arial"/>
                <a:cs typeface="Times New Roman"/>
              </a:rPr>
            </a:br>
            <a:r>
              <a:rPr lang="es-US" dirty="0">
                <a:solidFill>
                  <a:srgbClr val="000000"/>
                </a:solidFill>
                <a:latin typeface="Arial"/>
                <a:cs typeface="Times New Roman"/>
              </a:rPr>
              <a:t>el fuego es en el motor</a:t>
            </a:r>
          </a:p>
          <a:p>
            <a:pPr lvl="1">
              <a:defRPr/>
            </a:pPr>
            <a:r>
              <a:rPr lang="es-US" dirty="0">
                <a:latin typeface="Arial"/>
                <a:cs typeface="Arial"/>
              </a:rPr>
              <a:t>Use el extinguidor</a:t>
            </a:r>
            <a:br>
              <a:rPr lang="es-US" dirty="0">
                <a:latin typeface="Arial"/>
                <a:cs typeface="Arial"/>
              </a:rPr>
            </a:br>
            <a:r>
              <a:rPr lang="es-US" dirty="0">
                <a:latin typeface="Arial"/>
                <a:cs typeface="Arial"/>
              </a:rPr>
              <a:t>(recuerde PASS o TAAB)</a:t>
            </a:r>
          </a:p>
          <a:p>
            <a:pPr lvl="1">
              <a:defRPr/>
            </a:pPr>
            <a:r>
              <a:rPr lang="es-US" dirty="0">
                <a:latin typeface="Arial"/>
                <a:cs typeface="Arial"/>
              </a:rPr>
              <a:t>Pida ayuda</a:t>
            </a:r>
          </a:p>
          <a:p>
            <a:pPr lvl="1">
              <a:defRPr/>
            </a:pPr>
            <a:r>
              <a:rPr lang="es-US" dirty="0">
                <a:latin typeface="Arial"/>
                <a:cs typeface="Arial"/>
              </a:rPr>
              <a:t>¿Por qué es un fuego en una moto </a:t>
            </a:r>
            <a:r>
              <a:rPr lang="es-US" dirty="0" err="1">
                <a:latin typeface="Arial"/>
                <a:cs typeface="Arial"/>
              </a:rPr>
              <a:t>acuatica</a:t>
            </a:r>
            <a:r>
              <a:rPr lang="es-US" dirty="0">
                <a:latin typeface="Arial"/>
                <a:cs typeface="Arial"/>
              </a:rPr>
              <a:t> diferente a un fuego en otras embarcaciones?</a:t>
            </a:r>
          </a:p>
        </p:txBody>
      </p:sp>
      <p:grpSp>
        <p:nvGrpSpPr>
          <p:cNvPr id="8" name="Group 7">
            <a:extLst>
              <a:ext uri="{FF2B5EF4-FFF2-40B4-BE49-F238E27FC236}">
                <a16:creationId xmlns:a16="http://schemas.microsoft.com/office/drawing/2014/main" id="{228FBCCD-282E-420B-A5BC-4FEA99FAD464}"/>
              </a:ext>
            </a:extLst>
          </p:cNvPr>
          <p:cNvGrpSpPr/>
          <p:nvPr/>
        </p:nvGrpSpPr>
        <p:grpSpPr>
          <a:xfrm>
            <a:off x="6806067" y="3186545"/>
            <a:ext cx="2134734" cy="3084946"/>
            <a:chOff x="6751144" y="993551"/>
            <a:chExt cx="2400718" cy="3133974"/>
          </a:xfrm>
        </p:grpSpPr>
        <p:pic>
          <p:nvPicPr>
            <p:cNvPr id="2" name="Content Placeholder 6" descr="Diagram&#10;&#10;Description automatically generated">
              <a:extLst>
                <a:ext uri="{FF2B5EF4-FFF2-40B4-BE49-F238E27FC236}">
                  <a16:creationId xmlns:a16="http://schemas.microsoft.com/office/drawing/2014/main" id="{0369CAF6-A62D-407C-93AF-E4CFD3A06812}"/>
                </a:ext>
              </a:extLst>
            </p:cNvPr>
            <p:cNvPicPr>
              <a:picLocks noChangeAspect="1"/>
            </p:cNvPicPr>
            <p:nvPr/>
          </p:nvPicPr>
          <p:blipFill>
            <a:blip r:embed="rId3"/>
            <a:stretch>
              <a:fillRect/>
            </a:stretch>
          </p:blipFill>
          <p:spPr bwMode="auto">
            <a:xfrm>
              <a:off x="6751144" y="993551"/>
              <a:ext cx="2400718" cy="3133974"/>
            </a:xfrm>
            <a:prstGeom prst="rect">
              <a:avLst/>
            </a:prstGeom>
            <a:noFill/>
            <a:ln w="9525">
              <a:noFill/>
              <a:miter lim="800000"/>
              <a:headEnd/>
              <a:tailEnd/>
            </a:ln>
          </p:spPr>
        </p:pic>
        <p:sp>
          <p:nvSpPr>
            <p:cNvPr id="3" name="TextBox 2">
              <a:extLst>
                <a:ext uri="{FF2B5EF4-FFF2-40B4-BE49-F238E27FC236}">
                  <a16:creationId xmlns:a16="http://schemas.microsoft.com/office/drawing/2014/main" id="{FEAA27B8-CE77-4E21-8338-C4AB48656584}"/>
                </a:ext>
              </a:extLst>
            </p:cNvPr>
            <p:cNvSpPr txBox="1"/>
            <p:nvPr/>
          </p:nvSpPr>
          <p:spPr>
            <a:xfrm rot="5400000">
              <a:off x="5634837" y="2339563"/>
              <a:ext cx="2905529"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FF0000"/>
                  </a:solidFill>
                  <a:latin typeface="Arial"/>
                  <a:cs typeface="Arial"/>
                </a:rPr>
                <a:t> T  A   A   B</a:t>
              </a:r>
              <a:endParaRPr lang="en-US" sz="3600" b="1" dirty="0">
                <a:solidFill>
                  <a:srgbClr val="FF0000"/>
                </a:solidFill>
                <a:cs typeface="Arial"/>
              </a:endParaRPr>
            </a:p>
          </p:txBody>
        </p:sp>
        <p:sp>
          <p:nvSpPr>
            <p:cNvPr id="5" name="TextBox 4">
              <a:extLst>
                <a:ext uri="{FF2B5EF4-FFF2-40B4-BE49-F238E27FC236}">
                  <a16:creationId xmlns:a16="http://schemas.microsoft.com/office/drawing/2014/main" id="{6668E372-1E37-47E4-98F8-4D52FF293021}"/>
                </a:ext>
              </a:extLst>
            </p:cNvPr>
            <p:cNvSpPr txBox="1"/>
            <p:nvPr/>
          </p:nvSpPr>
          <p:spPr>
            <a:xfrm>
              <a:off x="7410306" y="2560538"/>
              <a:ext cx="1741556" cy="141934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Arial"/>
                  <a:cs typeface="Arial"/>
                </a:rPr>
                <a:t>Tirar el pin</a:t>
              </a:r>
              <a:endParaRPr lang="en-US" b="1" dirty="0">
                <a:cs typeface="Arial"/>
              </a:endParaRPr>
            </a:p>
            <a:p>
              <a:r>
                <a:rPr lang="en-US" b="1" dirty="0" err="1">
                  <a:latin typeface="Arial"/>
                  <a:cs typeface="Arial"/>
                </a:rPr>
                <a:t>Apuntar</a:t>
              </a:r>
              <a:endParaRPr lang="en-US" b="1" dirty="0">
                <a:cs typeface="Arial"/>
              </a:endParaRPr>
            </a:p>
            <a:p>
              <a:r>
                <a:rPr lang="en-US" b="1" dirty="0" err="1">
                  <a:latin typeface="Arial"/>
                  <a:cs typeface="Arial"/>
                </a:rPr>
                <a:t>Apretar</a:t>
              </a:r>
              <a:endParaRPr lang="en-US" b="1" dirty="0">
                <a:latin typeface="Arial"/>
                <a:cs typeface="Arial"/>
              </a:endParaRPr>
            </a:p>
            <a:p>
              <a:r>
                <a:rPr lang="en-US" b="1" dirty="0">
                  <a:latin typeface="Arial"/>
                  <a:cs typeface="Arial"/>
                </a:rPr>
                <a:t>Barrer</a:t>
              </a:r>
              <a:endParaRPr lang="en-US" dirty="0">
                <a:cs typeface="Arial"/>
              </a:endParaRPr>
            </a:p>
          </p:txBody>
        </p:sp>
      </p:grpSp>
      <p:pic>
        <p:nvPicPr>
          <p:cNvPr id="10" name="Content Placeholder 6" descr="Diagram&#10;&#10;Description automatically generated">
            <a:extLst>
              <a:ext uri="{FF2B5EF4-FFF2-40B4-BE49-F238E27FC236}">
                <a16:creationId xmlns:a16="http://schemas.microsoft.com/office/drawing/2014/main" id="{D3727BD9-1405-4618-872D-98467B7439EB}"/>
              </a:ext>
            </a:extLst>
          </p:cNvPr>
          <p:cNvPicPr>
            <a:picLocks noChangeAspect="1"/>
          </p:cNvPicPr>
          <p:nvPr/>
        </p:nvPicPr>
        <p:blipFill>
          <a:blip r:embed="rId3"/>
          <a:stretch>
            <a:fillRect/>
          </a:stretch>
        </p:blipFill>
        <p:spPr bwMode="auto">
          <a:xfrm>
            <a:off x="4580625" y="1634051"/>
            <a:ext cx="2225722" cy="290552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169987">
                                            <p:txEl>
                                              <p:pRg st="2" end="2"/>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169987">
                                            <p:txEl>
                                              <p:pRg st="3" end="3"/>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169987">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169987">
                                            <p:txEl>
                                              <p:pRg st="5" end="5"/>
                                            </p:txEl>
                                          </p:spTgt>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6"/>
          <p:cNvSpPr>
            <a:spLocks noGrp="1"/>
          </p:cNvSpPr>
          <p:nvPr>
            <p:ph type="title"/>
          </p:nvPr>
        </p:nvSpPr>
        <p:spPr/>
        <p:txBody>
          <a:bodyPr/>
          <a:lstStyle/>
          <a:p>
            <a:r>
              <a:rPr lang="es-US"/>
              <a:t>Accidentes Marítimos</a:t>
            </a:r>
            <a:endParaRPr lang="en-US"/>
          </a:p>
        </p:txBody>
      </p:sp>
      <p:sp>
        <p:nvSpPr>
          <p:cNvPr id="246787" name="Text Placeholder 7"/>
          <p:cNvSpPr>
            <a:spLocks noGrp="1"/>
          </p:cNvSpPr>
          <p:nvPr>
            <p:ph type="body" idx="1"/>
          </p:nvPr>
        </p:nvSpPr>
        <p:spPr/>
        <p:txBody>
          <a:bodyPr/>
          <a:lstStyle/>
          <a:p>
            <a:r>
              <a:rPr lang="es-US" dirty="0"/>
              <a:t>Encallamientos</a:t>
            </a:r>
          </a:p>
        </p:txBody>
      </p:sp>
      <p:sp>
        <p:nvSpPr>
          <p:cNvPr id="259076" name="Content Placeholder 9"/>
          <p:cNvSpPr>
            <a:spLocks noGrp="1"/>
          </p:cNvSpPr>
          <p:nvPr>
            <p:ph sz="half" idx="2"/>
          </p:nvPr>
        </p:nvSpPr>
        <p:spPr/>
        <p:txBody>
          <a:bodyPr/>
          <a:lstStyle/>
          <a:p>
            <a:r>
              <a:rPr lang="es-US" dirty="0"/>
              <a:t>Para prevenir:</a:t>
            </a:r>
          </a:p>
          <a:p>
            <a:pPr lvl="1"/>
            <a:r>
              <a:rPr lang="es-US" dirty="0"/>
              <a:t>Conozca el ambiente marítimo</a:t>
            </a:r>
          </a:p>
          <a:p>
            <a:pPr lvl="1"/>
            <a:r>
              <a:rPr lang="es-US" dirty="0"/>
              <a:t>Sepa dónde están ubicados los bajos y los objetos sumergidos</a:t>
            </a:r>
          </a:p>
          <a:p>
            <a:pPr lvl="1"/>
            <a:r>
              <a:rPr lang="es-US" dirty="0"/>
              <a:t>Aprenda a leer cartas náuticas</a:t>
            </a:r>
          </a:p>
          <a:p>
            <a:endParaRPr lang="es-US" dirty="0"/>
          </a:p>
        </p:txBody>
      </p:sp>
      <p:sp>
        <p:nvSpPr>
          <p:cNvPr id="2" name="TextBox 1"/>
          <p:cNvSpPr txBox="1"/>
          <p:nvPr/>
        </p:nvSpPr>
        <p:spPr>
          <a:xfrm>
            <a:off x="1270000" y="6389077"/>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s-US">
                <a:latin typeface="Arial Black"/>
                <a:cs typeface="Arial" charset="0"/>
              </a:rPr>
              <a:t>Accidentes Marítimos</a:t>
            </a:r>
            <a:endParaRPr lang="en-US"/>
          </a:p>
        </p:txBody>
      </p:sp>
      <p:sp>
        <p:nvSpPr>
          <p:cNvPr id="173059" name="Rectangle 3"/>
          <p:cNvSpPr>
            <a:spLocks noGrp="1" noChangeArrowheads="1"/>
          </p:cNvSpPr>
          <p:nvPr>
            <p:ph sz="half" idx="1"/>
          </p:nvPr>
        </p:nvSpPr>
        <p:spPr/>
        <p:txBody>
          <a:bodyPr/>
          <a:lstStyle/>
          <a:p>
            <a:pPr marL="347345" indent="-347345" eaLnBrk="1" hangingPunct="1">
              <a:tabLst>
                <a:tab pos="347663" algn="l"/>
              </a:tabLst>
            </a:pPr>
            <a:r>
              <a:rPr lang="es-US" dirty="0">
                <a:latin typeface="Arial"/>
                <a:cs typeface="Times New Roman"/>
              </a:rPr>
              <a:t>Si se encalla:</a:t>
            </a:r>
          </a:p>
          <a:p>
            <a:pPr marL="747395" lvl="1" indent="-347345" eaLnBrk="1" hangingPunct="1">
              <a:tabLst>
                <a:tab pos="347663" algn="l"/>
              </a:tabLst>
            </a:pPr>
            <a:r>
              <a:rPr lang="es-US" dirty="0">
                <a:latin typeface="Arial"/>
                <a:cs typeface="Times New Roman"/>
              </a:rPr>
              <a:t>Asegúrese de que nadie esté herido</a:t>
            </a:r>
          </a:p>
          <a:p>
            <a:pPr marL="747395" lvl="1" indent="-347345" eaLnBrk="1" hangingPunct="1">
              <a:tabLst>
                <a:tab pos="347663" algn="l"/>
              </a:tabLst>
            </a:pPr>
            <a:r>
              <a:rPr lang="es-US" dirty="0">
                <a:latin typeface="Arial"/>
                <a:cs typeface="Times New Roman"/>
              </a:rPr>
              <a:t>Busque entradas de agua al barco u danos serios</a:t>
            </a:r>
          </a:p>
          <a:p>
            <a:pPr marL="747395" lvl="1" indent="-347345" eaLnBrk="1" hangingPunct="1">
              <a:tabLst>
                <a:tab pos="347663" algn="l"/>
              </a:tabLst>
            </a:pPr>
            <a:r>
              <a:rPr lang="es-US" dirty="0">
                <a:latin typeface="Arial"/>
                <a:cs typeface="Times New Roman"/>
              </a:rPr>
              <a:t>Trate de desencallar</a:t>
            </a:r>
          </a:p>
          <a:p>
            <a:pPr marL="747395" lvl="1" indent="-347345" eaLnBrk="1" hangingPunct="1">
              <a:tabLst>
                <a:tab pos="347663" algn="l"/>
              </a:tabLst>
            </a:pPr>
            <a:r>
              <a:rPr lang="es-US" dirty="0">
                <a:latin typeface="Arial"/>
                <a:cs typeface="Times New Roman"/>
              </a:rPr>
              <a:t>Emita señales de ayuda</a:t>
            </a:r>
            <a:br>
              <a:rPr lang="es-US" dirty="0">
                <a:latin typeface="Arial"/>
                <a:cs typeface="Times New Roman"/>
              </a:rPr>
            </a:br>
            <a:r>
              <a:rPr lang="es-US" dirty="0">
                <a:latin typeface="Arial"/>
                <a:cs typeface="Times New Roman"/>
              </a:rPr>
              <a:t>de ser necesario</a:t>
            </a:r>
          </a:p>
        </p:txBody>
      </p:sp>
      <p:sp>
        <p:nvSpPr>
          <p:cNvPr id="3" name="Content Placeholder 2">
            <a:extLst>
              <a:ext uri="{FF2B5EF4-FFF2-40B4-BE49-F238E27FC236}">
                <a16:creationId xmlns:a16="http://schemas.microsoft.com/office/drawing/2014/main" id="{9BF22DDE-2DCA-4623-B97B-7667E4F8EF6F}"/>
              </a:ext>
            </a:extLst>
          </p:cNvPr>
          <p:cNvSpPr>
            <a:spLocks noGrp="1"/>
          </p:cNvSpPr>
          <p:nvPr>
            <p:ph sz="half" idx="2"/>
          </p:nvPr>
        </p:nvSpPr>
        <p:spPr/>
        <p:txBody>
          <a:bodyPr/>
          <a:lstStyle/>
          <a:p>
            <a:endParaRPr lang="en-US" dirty="0"/>
          </a:p>
        </p:txBody>
      </p:sp>
      <p:pic>
        <p:nvPicPr>
          <p:cNvPr id="247812" name="Content Placeholder 6" descr="boat_agrou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5050" y="1600200"/>
            <a:ext cx="3616325" cy="3386138"/>
          </a:xfrm>
          <a:prstGeom prst="rect">
            <a:avLst/>
          </a:prstGeom>
          <a:noFill/>
          <a:ln w="9525">
            <a:noFill/>
            <a:miter lim="800000"/>
            <a:headEnd/>
            <a:tailEnd/>
          </a:ln>
        </p:spPr>
      </p:pic>
      <p:sp>
        <p:nvSpPr>
          <p:cNvPr id="2" name="TextBox 1"/>
          <p:cNvSpPr txBox="1"/>
          <p:nvPr/>
        </p:nvSpPr>
        <p:spPr>
          <a:xfrm>
            <a:off x="879231" y="6369538"/>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4"/>
          <p:cNvSpPr>
            <a:spLocks noGrp="1"/>
          </p:cNvSpPr>
          <p:nvPr>
            <p:ph type="title"/>
          </p:nvPr>
        </p:nvSpPr>
        <p:spPr/>
        <p:txBody>
          <a:bodyPr/>
          <a:lstStyle/>
          <a:p>
            <a:r>
              <a:rPr lang="es-US" dirty="0">
                <a:latin typeface="Arial Black"/>
              </a:rPr>
              <a:t>Inmersión en agua fría</a:t>
            </a:r>
            <a:endParaRPr lang="es-US" dirty="0"/>
          </a:p>
        </p:txBody>
      </p:sp>
      <p:sp>
        <p:nvSpPr>
          <p:cNvPr id="248836" name="Content Placeholder 6"/>
          <p:cNvSpPr>
            <a:spLocks noGrp="1"/>
          </p:cNvSpPr>
          <p:nvPr>
            <p:ph idx="1"/>
          </p:nvPr>
        </p:nvSpPr>
        <p:spPr/>
        <p:txBody>
          <a:bodyPr/>
          <a:lstStyle/>
          <a:p>
            <a:pPr>
              <a:spcBef>
                <a:spcPts val="1800"/>
              </a:spcBef>
            </a:pPr>
            <a:r>
              <a:rPr lang="es-US" dirty="0">
                <a:latin typeface="Arial"/>
                <a:cs typeface="Arial"/>
              </a:rPr>
              <a:t>Puede ser letal en varias formas</a:t>
            </a:r>
          </a:p>
          <a:p>
            <a:pPr>
              <a:spcBef>
                <a:spcPts val="1800"/>
              </a:spcBef>
            </a:pPr>
            <a:r>
              <a:rPr lang="es-US" dirty="0">
                <a:latin typeface="Arial"/>
                <a:cs typeface="Arial"/>
              </a:rPr>
              <a:t>Puede causar reacción en agua tan tibia como </a:t>
            </a:r>
            <a:r>
              <a:rPr lang="es-US" dirty="0">
                <a:latin typeface="Arial"/>
                <a:cs typeface="Times New Roman"/>
              </a:rPr>
              <a:t>77</a:t>
            </a:r>
            <a:r>
              <a:rPr lang="es-US" dirty="0">
                <a:latin typeface="Arial"/>
                <a:cs typeface="Arial"/>
              </a:rPr>
              <a:t>°F (25°C)</a:t>
            </a:r>
          </a:p>
          <a:p>
            <a:pPr>
              <a:spcBef>
                <a:spcPts val="1800"/>
              </a:spcBef>
            </a:pPr>
            <a:r>
              <a:rPr lang="es-US" dirty="0">
                <a:latin typeface="Arial"/>
                <a:cs typeface="Arial"/>
              </a:rPr>
              <a:t>Entienda cómo reacciona su cuerpo al agua fría para responder adecuadamente e incrementar sus posibilidades de sobrevivir</a:t>
            </a:r>
          </a:p>
        </p:txBody>
      </p:sp>
      <p:sp>
        <p:nvSpPr>
          <p:cNvPr id="2" name="TextBox 1"/>
          <p:cNvSpPr txBox="1"/>
          <p:nvPr/>
        </p:nvSpPr>
        <p:spPr>
          <a:xfrm>
            <a:off x="1856154" y="6154615"/>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3"/>
          <p:cNvSpPr>
            <a:spLocks noGrp="1"/>
          </p:cNvSpPr>
          <p:nvPr>
            <p:ph type="title"/>
          </p:nvPr>
        </p:nvSpPr>
        <p:spPr/>
        <p:txBody>
          <a:bodyPr/>
          <a:lstStyle/>
          <a:p>
            <a:r>
              <a:rPr lang="es-US" dirty="0">
                <a:latin typeface="Arial Black"/>
              </a:rPr>
              <a:t>Inmersión en agua fría</a:t>
            </a:r>
          </a:p>
        </p:txBody>
      </p:sp>
      <p:sp>
        <p:nvSpPr>
          <p:cNvPr id="264196" name="Content Placeholder 5"/>
          <p:cNvSpPr>
            <a:spLocks noGrp="1"/>
          </p:cNvSpPr>
          <p:nvPr>
            <p:ph sz="half" idx="1"/>
          </p:nvPr>
        </p:nvSpPr>
        <p:spPr/>
        <p:txBody>
          <a:bodyPr/>
          <a:lstStyle/>
          <a:p>
            <a:r>
              <a:rPr lang="es-US" dirty="0">
                <a:latin typeface="Arial"/>
                <a:cs typeface="Arial"/>
              </a:rPr>
              <a:t>Etapa 1</a:t>
            </a:r>
          </a:p>
          <a:p>
            <a:pPr lvl="1"/>
            <a:r>
              <a:rPr lang="es-US" dirty="0">
                <a:latin typeface="Arial"/>
                <a:cs typeface="Arial"/>
              </a:rPr>
              <a:t>"Shock de Frio" inicial</a:t>
            </a:r>
          </a:p>
          <a:p>
            <a:pPr lvl="1"/>
            <a:r>
              <a:rPr lang="es-US" dirty="0">
                <a:latin typeface="Arial"/>
                <a:cs typeface="Arial"/>
              </a:rPr>
              <a:t>Ocurre en los primeros </a:t>
            </a:r>
            <a:br>
              <a:rPr lang="es-US" dirty="0">
                <a:latin typeface="Arial"/>
                <a:cs typeface="Arial"/>
              </a:rPr>
            </a:br>
            <a:r>
              <a:rPr lang="es-US" dirty="0">
                <a:latin typeface="Arial"/>
                <a:cs typeface="Arial"/>
              </a:rPr>
              <a:t>3–5 minutos</a:t>
            </a:r>
          </a:p>
          <a:p>
            <a:r>
              <a:rPr lang="es-US" dirty="0">
                <a:latin typeface="Arial"/>
                <a:cs typeface="Arial"/>
              </a:rPr>
              <a:t>Etapa 2</a:t>
            </a:r>
          </a:p>
          <a:p>
            <a:pPr lvl="1"/>
            <a:r>
              <a:rPr lang="es-US" dirty="0">
                <a:latin typeface="Arial"/>
                <a:cs typeface="Arial"/>
              </a:rPr>
              <a:t>"Imposibilidad de nadar" a corto plazo</a:t>
            </a:r>
          </a:p>
          <a:p>
            <a:pPr lvl="1"/>
            <a:r>
              <a:rPr lang="es-US" dirty="0">
                <a:latin typeface="Arial"/>
                <a:cs typeface="Arial"/>
              </a:rPr>
              <a:t>Ocurre de 3–30 minutos </a:t>
            </a:r>
            <a:br>
              <a:rPr lang="es-US" dirty="0">
                <a:latin typeface="Arial" charset="0"/>
                <a:cs typeface="Arial" charset="0"/>
              </a:rPr>
            </a:br>
            <a:r>
              <a:rPr lang="es-US" dirty="0">
                <a:latin typeface="Arial"/>
                <a:cs typeface="Arial"/>
              </a:rPr>
              <a:t>luego de la inmersión</a:t>
            </a:r>
          </a:p>
          <a:p>
            <a:endParaRPr lang="es-US" dirty="0">
              <a:latin typeface="Arial" charset="0"/>
              <a:cs typeface="Arial" charset="0"/>
            </a:endParaRPr>
          </a:p>
        </p:txBody>
      </p:sp>
      <p:sp>
        <p:nvSpPr>
          <p:cNvPr id="3" name="Content Placeholder 2">
            <a:extLst>
              <a:ext uri="{FF2B5EF4-FFF2-40B4-BE49-F238E27FC236}">
                <a16:creationId xmlns:a16="http://schemas.microsoft.com/office/drawing/2014/main" id="{F4B34E84-68BC-440F-869F-5F4D69B04578}"/>
              </a:ext>
            </a:extLst>
          </p:cNvPr>
          <p:cNvSpPr>
            <a:spLocks noGrp="1"/>
          </p:cNvSpPr>
          <p:nvPr>
            <p:ph sz="half" idx="2"/>
          </p:nvPr>
        </p:nvSpPr>
        <p:spPr/>
        <p:txBody>
          <a:bodyPr/>
          <a:lstStyle/>
          <a:p>
            <a:endParaRPr lang="en-US"/>
          </a:p>
        </p:txBody>
      </p:sp>
      <p:pic>
        <p:nvPicPr>
          <p:cNvPr id="7" name="Content Placeholder 5" descr="cold_water_immers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7828" y="1600200"/>
            <a:ext cx="3200400" cy="4395788"/>
          </a:xfrm>
          <a:prstGeom prst="rect">
            <a:avLst/>
          </a:prstGeom>
          <a:noFill/>
          <a:ln w="9525">
            <a:solidFill>
              <a:schemeClr val="tx2">
                <a:lumMod val="50000"/>
              </a:schemeClr>
            </a:solidFill>
            <a:miter lim="800000"/>
            <a:headEnd/>
            <a:tailEnd/>
          </a:ln>
        </p:spPr>
      </p:pic>
      <p:sp>
        <p:nvSpPr>
          <p:cNvPr id="6" name="TextBox 5"/>
          <p:cNvSpPr txBox="1">
            <a:spLocks noChangeArrowheads="1"/>
          </p:cNvSpPr>
          <p:nvPr/>
        </p:nvSpPr>
        <p:spPr bwMode="auto">
          <a:xfrm>
            <a:off x="7166344" y="2516909"/>
            <a:ext cx="1752599" cy="393700"/>
          </a:xfrm>
          <a:prstGeom prst="rect">
            <a:avLst/>
          </a:prstGeom>
          <a:solidFill>
            <a:schemeClr val="bg1"/>
          </a:solidFill>
          <a:ln w="28575">
            <a:solidFill>
              <a:srgbClr val="0070C0"/>
            </a:solidFill>
            <a:miter lim="800000"/>
            <a:headEnd/>
            <a:tailEnd/>
          </a:ln>
        </p:spPr>
        <p:txBody>
          <a:bodyPr wrap="square" lIns="91440" tIns="45720" rIns="91440" bIns="45720" anchor="t">
            <a:spAutoFit/>
          </a:bodyPr>
          <a:lstStyle/>
          <a:p>
            <a:pPr algn="ctr">
              <a:lnSpc>
                <a:spcPct val="105000"/>
              </a:lnSpc>
              <a:spcBef>
                <a:spcPct val="60000"/>
              </a:spcBef>
              <a:buClr>
                <a:schemeClr val="accent2"/>
              </a:buClr>
              <a:buSzPct val="110000"/>
              <a:buFont typeface="Wingdings 2" pitchFamily="18" charset="2"/>
              <a:buNone/>
            </a:pPr>
            <a:r>
              <a:rPr lang="en-US" sz="2000" b="1">
                <a:solidFill>
                  <a:srgbClr val="000000"/>
                </a:solidFill>
                <a:latin typeface="Arial"/>
                <a:cs typeface="Arial"/>
              </a:rPr>
              <a:t>Etapa 1</a:t>
            </a:r>
          </a:p>
        </p:txBody>
      </p:sp>
      <p:sp>
        <p:nvSpPr>
          <p:cNvPr id="8" name="TextBox 7"/>
          <p:cNvSpPr txBox="1">
            <a:spLocks noChangeArrowheads="1"/>
          </p:cNvSpPr>
          <p:nvPr/>
        </p:nvSpPr>
        <p:spPr bwMode="auto">
          <a:xfrm>
            <a:off x="7130786" y="3469481"/>
            <a:ext cx="1447800" cy="393700"/>
          </a:xfrm>
          <a:prstGeom prst="rect">
            <a:avLst/>
          </a:prstGeom>
          <a:solidFill>
            <a:schemeClr val="bg1"/>
          </a:solidFill>
          <a:ln w="28575">
            <a:solidFill>
              <a:srgbClr val="0070C0"/>
            </a:solidFill>
            <a:miter lim="800000"/>
            <a:headEnd/>
            <a:tailEnd/>
          </a:ln>
        </p:spPr>
        <p:txBody>
          <a:bodyPr lIns="91440" tIns="45720" rIns="91440" bIns="45720" anchor="t">
            <a:spAutoFit/>
          </a:bodyPr>
          <a:lstStyle/>
          <a:p>
            <a:pPr algn="ctr">
              <a:lnSpc>
                <a:spcPct val="105000"/>
              </a:lnSpc>
              <a:spcBef>
                <a:spcPct val="60000"/>
              </a:spcBef>
              <a:buClr>
                <a:schemeClr val="accent2"/>
              </a:buClr>
              <a:buSzPct val="110000"/>
              <a:buFont typeface="Wingdings 2" pitchFamily="18" charset="2"/>
              <a:buNone/>
            </a:pPr>
            <a:r>
              <a:rPr lang="en-US" sz="2000" b="1">
                <a:solidFill>
                  <a:srgbClr val="000000"/>
                </a:solidFill>
                <a:latin typeface="Arial"/>
                <a:cs typeface="Arial"/>
              </a:rPr>
              <a:t>Etapa 2</a:t>
            </a:r>
          </a:p>
        </p:txBody>
      </p:sp>
      <p:sp>
        <p:nvSpPr>
          <p:cNvPr id="2" name="TextBox 1"/>
          <p:cNvSpPr txBox="1"/>
          <p:nvPr/>
        </p:nvSpPr>
        <p:spPr>
          <a:xfrm>
            <a:off x="957385" y="6389077"/>
            <a:ext cx="184666" cy="369332"/>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64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499"/>
                                          </p:stCondLst>
                                        </p:cTn>
                                        <p:tgtEl>
                                          <p:spTgt spid="264196">
                                            <p:txEl>
                                              <p:pRg st="1" end="1"/>
                                            </p:txEl>
                                          </p:spTgt>
                                        </p:tgtEl>
                                        <p:attrNameLst>
                                          <p:attrName>style.visibility</p:attrName>
                                        </p:attrNameLst>
                                      </p:cBhvr>
                                      <p:to>
                                        <p:strVal val="visible"/>
                                      </p:to>
                                    </p:set>
                                  </p:childTnLst>
                                </p:cTn>
                              </p:par>
                            </p:childTnLst>
                          </p:cTn>
                        </p:par>
                        <p:par>
                          <p:cTn id="14" fill="hold">
                            <p:stCondLst>
                              <p:cond delay="1250"/>
                            </p:stCondLst>
                            <p:childTnLst>
                              <p:par>
                                <p:cTn id="15" presetID="1" presetClass="entr" presetSubtype="0" fill="hold" nodeType="afterEffect">
                                  <p:stCondLst>
                                    <p:cond delay="250"/>
                                  </p:stCondLst>
                                  <p:childTnLst>
                                    <p:set>
                                      <p:cBhvr>
                                        <p:cTn id="16" dur="1" fill="hold">
                                          <p:stCondLst>
                                            <p:cond delay="499"/>
                                          </p:stCondLst>
                                        </p:cTn>
                                        <p:tgtEl>
                                          <p:spTgt spid="264196">
                                            <p:txEl>
                                              <p:pRg st="2" end="2"/>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499"/>
                                          </p:stCondLst>
                                        </p:cTn>
                                        <p:tgtEl>
                                          <p:spTgt spid="264196">
                                            <p:txEl>
                                              <p:pRg st="3" end="3"/>
                                            </p:txEl>
                                          </p:spTgt>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499"/>
                                          </p:stCondLst>
                                        </p:cTn>
                                        <p:tgtEl>
                                          <p:spTgt spid="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499"/>
                                          </p:stCondLst>
                                        </p:cTn>
                                        <p:tgtEl>
                                          <p:spTgt spid="264196">
                                            <p:txEl>
                                              <p:pRg st="4" end="4"/>
                                            </p:txEl>
                                          </p:spTgt>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500"/>
                                  </p:stCondLst>
                                  <p:childTnLst>
                                    <p:set>
                                      <p:cBhvr>
                                        <p:cTn id="27" dur="1" fill="hold">
                                          <p:stCondLst>
                                            <p:cond delay="499"/>
                                          </p:stCondLst>
                                        </p:cTn>
                                        <p:tgtEl>
                                          <p:spTgt spid="264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3"/>
          <p:cNvSpPr>
            <a:spLocks noGrp="1"/>
          </p:cNvSpPr>
          <p:nvPr>
            <p:ph type="title"/>
          </p:nvPr>
        </p:nvSpPr>
        <p:spPr/>
        <p:txBody>
          <a:bodyPr/>
          <a:lstStyle/>
          <a:p>
            <a:r>
              <a:rPr lang="en-US" dirty="0"/>
              <a:t>Debe saber </a:t>
            </a:r>
            <a:r>
              <a:rPr lang="en-US" dirty="0" err="1"/>
              <a:t>como</a:t>
            </a:r>
            <a:r>
              <a:rPr lang="en-US" dirty="0"/>
              <a:t>…</a:t>
            </a:r>
            <a:endParaRPr lang="es-US" dirty="0"/>
          </a:p>
        </p:txBody>
      </p:sp>
      <p:sp>
        <p:nvSpPr>
          <p:cNvPr id="222212" name="Content Placeholder 5"/>
          <p:cNvSpPr>
            <a:spLocks noGrp="1"/>
          </p:cNvSpPr>
          <p:nvPr>
            <p:ph idx="1"/>
          </p:nvPr>
        </p:nvSpPr>
        <p:spPr/>
        <p:txBody>
          <a:bodyPr/>
          <a:lstStyle/>
          <a:p>
            <a:r>
              <a:rPr lang="es-US" dirty="0"/>
              <a:t>Asesorar los riesgos mientras se está a bordo</a:t>
            </a:r>
          </a:p>
          <a:p>
            <a:r>
              <a:rPr lang="es-US" dirty="0"/>
              <a:t>Describir los efectos de las condiciones estresantes mientras se está al timón</a:t>
            </a:r>
          </a:p>
          <a:p>
            <a:r>
              <a:rPr lang="es-US" dirty="0"/>
              <a:t>Explicar cómo ocurre la deshidratación, cómo reconocerla y cómo prevenirla</a:t>
            </a:r>
          </a:p>
          <a:p>
            <a:r>
              <a:rPr lang="es-US" dirty="0"/>
              <a:t>Explicar el efecto aditivo del alcohol en el cuerpo humano cuando se está en un bote</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3"/>
          <p:cNvSpPr>
            <a:spLocks noGrp="1"/>
          </p:cNvSpPr>
          <p:nvPr>
            <p:ph type="title"/>
          </p:nvPr>
        </p:nvSpPr>
        <p:spPr/>
        <p:txBody>
          <a:bodyPr/>
          <a:lstStyle/>
          <a:p>
            <a:r>
              <a:rPr lang="es-US" dirty="0">
                <a:latin typeface="Arial Black"/>
              </a:rPr>
              <a:t>Inmersión en agua fría</a:t>
            </a:r>
          </a:p>
        </p:txBody>
      </p:sp>
      <p:sp>
        <p:nvSpPr>
          <p:cNvPr id="264196" name="Content Placeholder 5"/>
          <p:cNvSpPr>
            <a:spLocks noGrp="1"/>
          </p:cNvSpPr>
          <p:nvPr>
            <p:ph sz="half" idx="1"/>
          </p:nvPr>
        </p:nvSpPr>
        <p:spPr/>
        <p:txBody>
          <a:bodyPr/>
          <a:lstStyle/>
          <a:p>
            <a:r>
              <a:rPr lang="es-US" dirty="0">
                <a:latin typeface="Arial"/>
                <a:cs typeface="Arial"/>
              </a:rPr>
              <a:t>Etapa 3</a:t>
            </a:r>
          </a:p>
          <a:p>
            <a:pPr lvl="1"/>
            <a:r>
              <a:rPr lang="es-US" dirty="0">
                <a:latin typeface="Arial"/>
                <a:cs typeface="Arial"/>
              </a:rPr>
              <a:t>Hipotermia de inmersión</a:t>
            </a:r>
            <a:br>
              <a:rPr lang="es-US" dirty="0">
                <a:latin typeface="Arial"/>
                <a:cs typeface="Arial"/>
              </a:rPr>
            </a:br>
            <a:r>
              <a:rPr lang="es-US" dirty="0">
                <a:latin typeface="Arial"/>
                <a:cs typeface="Arial"/>
              </a:rPr>
              <a:t>de larga duración</a:t>
            </a:r>
          </a:p>
          <a:p>
            <a:pPr lvl="1"/>
            <a:r>
              <a:rPr lang="es-US" dirty="0">
                <a:latin typeface="Arial"/>
                <a:cs typeface="Arial"/>
              </a:rPr>
              <a:t>Acontece luego</a:t>
            </a:r>
            <a:br>
              <a:rPr lang="es-US" dirty="0">
                <a:latin typeface="Arial"/>
                <a:cs typeface="Arial"/>
              </a:rPr>
            </a:br>
            <a:r>
              <a:rPr lang="es-US" dirty="0">
                <a:latin typeface="Arial"/>
                <a:cs typeface="Arial"/>
              </a:rPr>
              <a:t>de 30 minutos </a:t>
            </a:r>
          </a:p>
          <a:p>
            <a:r>
              <a:rPr lang="es-US" dirty="0">
                <a:latin typeface="Arial"/>
                <a:cs typeface="Arial"/>
              </a:rPr>
              <a:t>Etapa 4</a:t>
            </a:r>
          </a:p>
          <a:p>
            <a:pPr lvl="1"/>
            <a:r>
              <a:rPr lang="es-US" dirty="0">
                <a:latin typeface="Arial"/>
                <a:cs typeface="Arial"/>
              </a:rPr>
              <a:t>Colapso post inmersión</a:t>
            </a:r>
          </a:p>
          <a:p>
            <a:pPr lvl="1"/>
            <a:r>
              <a:rPr lang="es-US" dirty="0">
                <a:latin typeface="Arial"/>
                <a:cs typeface="Arial"/>
              </a:rPr>
              <a:t>Ocurre durante</a:t>
            </a:r>
            <a:br>
              <a:rPr lang="es-US" dirty="0">
                <a:latin typeface="Arial"/>
                <a:cs typeface="Arial"/>
              </a:rPr>
            </a:br>
            <a:r>
              <a:rPr lang="es-US" dirty="0">
                <a:latin typeface="Arial"/>
                <a:cs typeface="Arial"/>
              </a:rPr>
              <a:t>o luego del rescate</a:t>
            </a:r>
          </a:p>
          <a:p>
            <a:endParaRPr lang="es-US" dirty="0">
              <a:latin typeface="Arial" charset="0"/>
              <a:cs typeface="Arial" charset="0"/>
            </a:endParaRPr>
          </a:p>
        </p:txBody>
      </p:sp>
      <p:sp>
        <p:nvSpPr>
          <p:cNvPr id="3" name="Content Placeholder 2">
            <a:extLst>
              <a:ext uri="{FF2B5EF4-FFF2-40B4-BE49-F238E27FC236}">
                <a16:creationId xmlns:a16="http://schemas.microsoft.com/office/drawing/2014/main" id="{F4B34E84-68BC-440F-869F-5F4D69B04578}"/>
              </a:ext>
            </a:extLst>
          </p:cNvPr>
          <p:cNvSpPr>
            <a:spLocks noGrp="1"/>
          </p:cNvSpPr>
          <p:nvPr>
            <p:ph sz="half" idx="2"/>
          </p:nvPr>
        </p:nvSpPr>
        <p:spPr/>
        <p:txBody>
          <a:bodyPr/>
          <a:lstStyle/>
          <a:p>
            <a:endParaRPr lang="en-US"/>
          </a:p>
        </p:txBody>
      </p:sp>
      <p:pic>
        <p:nvPicPr>
          <p:cNvPr id="7" name="Content Placeholder 5" descr="cold_water_immers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7828" y="1600200"/>
            <a:ext cx="3200400" cy="4395788"/>
          </a:xfrm>
          <a:prstGeom prst="rect">
            <a:avLst/>
          </a:prstGeom>
          <a:noFill/>
          <a:ln w="9525">
            <a:solidFill>
              <a:schemeClr val="tx2">
                <a:lumMod val="50000"/>
              </a:schemeClr>
            </a:solidFill>
            <a:miter lim="800000"/>
            <a:headEnd/>
            <a:tailEnd/>
          </a:ln>
        </p:spPr>
      </p:pic>
      <p:sp>
        <p:nvSpPr>
          <p:cNvPr id="6" name="TextBox 5"/>
          <p:cNvSpPr txBox="1">
            <a:spLocks noChangeArrowheads="1"/>
          </p:cNvSpPr>
          <p:nvPr/>
        </p:nvSpPr>
        <p:spPr bwMode="auto">
          <a:xfrm>
            <a:off x="6875258" y="4050145"/>
            <a:ext cx="1752599" cy="393700"/>
          </a:xfrm>
          <a:prstGeom prst="rect">
            <a:avLst/>
          </a:prstGeom>
          <a:solidFill>
            <a:schemeClr val="bg1"/>
          </a:solidFill>
          <a:ln w="28575">
            <a:solidFill>
              <a:srgbClr val="0070C0"/>
            </a:solidFill>
            <a:miter lim="800000"/>
            <a:headEnd/>
            <a:tailEnd/>
          </a:ln>
        </p:spPr>
        <p:txBody>
          <a:bodyPr wrap="square" lIns="91440" tIns="45720" rIns="91440" bIns="45720" anchor="t">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latin typeface="Arial"/>
                <a:cs typeface="Arial"/>
              </a:rPr>
              <a:t>Etapa 3</a:t>
            </a:r>
          </a:p>
        </p:txBody>
      </p:sp>
      <p:sp>
        <p:nvSpPr>
          <p:cNvPr id="8" name="TextBox 7"/>
          <p:cNvSpPr txBox="1">
            <a:spLocks noChangeArrowheads="1"/>
          </p:cNvSpPr>
          <p:nvPr/>
        </p:nvSpPr>
        <p:spPr bwMode="auto">
          <a:xfrm>
            <a:off x="5037828" y="5784850"/>
            <a:ext cx="1447800" cy="393700"/>
          </a:xfrm>
          <a:prstGeom prst="rect">
            <a:avLst/>
          </a:prstGeom>
          <a:solidFill>
            <a:schemeClr val="bg1"/>
          </a:solidFill>
          <a:ln w="28575">
            <a:solidFill>
              <a:srgbClr val="0070C0"/>
            </a:solidFill>
            <a:miter lim="800000"/>
            <a:headEnd/>
            <a:tailEnd/>
          </a:ln>
        </p:spPr>
        <p:txBody>
          <a:bodyPr lIns="91440" tIns="45720" rIns="91440" bIns="45720" anchor="t">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latin typeface="Arial"/>
                <a:cs typeface="Arial"/>
              </a:rPr>
              <a:t>Etapa 4</a:t>
            </a:r>
          </a:p>
        </p:txBody>
      </p:sp>
      <p:sp>
        <p:nvSpPr>
          <p:cNvPr id="2" name="TextBox 1"/>
          <p:cNvSpPr txBox="1"/>
          <p:nvPr/>
        </p:nvSpPr>
        <p:spPr>
          <a:xfrm>
            <a:off x="957385" y="638907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66247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4196">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499"/>
                                          </p:stCondLst>
                                        </p:cTn>
                                        <p:tgtEl>
                                          <p:spTgt spid="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500"/>
                                  </p:stCondLst>
                                  <p:childTnLst>
                                    <p:set>
                                      <p:cBhvr>
                                        <p:cTn id="11" dur="1" fill="hold">
                                          <p:stCondLst>
                                            <p:cond delay="499"/>
                                          </p:stCondLst>
                                        </p:cTn>
                                        <p:tgtEl>
                                          <p:spTgt spid="264196">
                                            <p:txEl>
                                              <p:pRg st="1" end="1"/>
                                            </p:txEl>
                                          </p:spTgt>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500"/>
                                  </p:stCondLst>
                                  <p:childTnLst>
                                    <p:set>
                                      <p:cBhvr>
                                        <p:cTn id="14" dur="1" fill="hold">
                                          <p:stCondLst>
                                            <p:cond delay="499"/>
                                          </p:stCondLst>
                                        </p:cTn>
                                        <p:tgtEl>
                                          <p:spTgt spid="264196">
                                            <p:txEl>
                                              <p:pRg st="2" end="2"/>
                                            </p:txEl>
                                          </p:spTgt>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264196">
                                            <p:txEl>
                                              <p:pRg st="3" end="3"/>
                                            </p:txEl>
                                          </p:spTgt>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499"/>
                                          </p:stCondLst>
                                        </p:cTn>
                                        <p:tgtEl>
                                          <p:spTgt spid="8"/>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500"/>
                                  </p:stCondLst>
                                  <p:childTnLst>
                                    <p:set>
                                      <p:cBhvr>
                                        <p:cTn id="22" dur="1" fill="hold">
                                          <p:stCondLst>
                                            <p:cond delay="499"/>
                                          </p:stCondLst>
                                        </p:cTn>
                                        <p:tgtEl>
                                          <p:spTgt spid="264196">
                                            <p:txEl>
                                              <p:pRg st="4" end="4"/>
                                            </p:txEl>
                                          </p:spTgt>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nodeType="afterEffect">
                                  <p:stCondLst>
                                    <p:cond delay="500"/>
                                  </p:stCondLst>
                                  <p:childTnLst>
                                    <p:set>
                                      <p:cBhvr>
                                        <p:cTn id="25" dur="1" fill="hold">
                                          <p:stCondLst>
                                            <p:cond delay="499"/>
                                          </p:stCondLst>
                                        </p:cTn>
                                        <p:tgtEl>
                                          <p:spTgt spid="264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r>
              <a:rPr lang="es-US" dirty="0"/>
              <a:t>Inmersión en agua fría</a:t>
            </a:r>
          </a:p>
        </p:txBody>
      </p:sp>
      <p:sp>
        <p:nvSpPr>
          <p:cNvPr id="5" name="Text Placeholder 4">
            <a:extLst>
              <a:ext uri="{FF2B5EF4-FFF2-40B4-BE49-F238E27FC236}">
                <a16:creationId xmlns:a16="http://schemas.microsoft.com/office/drawing/2014/main" id="{BE7E9598-0B8E-4C4B-95E2-51A898AE1B16}"/>
              </a:ext>
            </a:extLst>
          </p:cNvPr>
          <p:cNvSpPr>
            <a:spLocks noGrp="1"/>
          </p:cNvSpPr>
          <p:nvPr>
            <p:ph type="body" idx="1"/>
          </p:nvPr>
        </p:nvSpPr>
        <p:spPr/>
        <p:txBody>
          <a:bodyPr/>
          <a:lstStyle/>
          <a:p>
            <a:r>
              <a:rPr lang="es-US" sz="2400" b="1" dirty="0">
                <a:solidFill>
                  <a:srgbClr val="0070C0"/>
                </a:solidFill>
                <a:latin typeface="Arial"/>
                <a:cs typeface="Arial"/>
              </a:rPr>
              <a:t>Inmersión en agua fría e hipotermia</a:t>
            </a:r>
            <a:endParaRPr lang="en-US" sz="2400" b="1" dirty="0">
              <a:solidFill>
                <a:srgbClr val="0070C0"/>
              </a:solidFill>
              <a:cs typeface="Arial"/>
            </a:endParaRPr>
          </a:p>
        </p:txBody>
      </p:sp>
      <p:sp>
        <p:nvSpPr>
          <p:cNvPr id="250883" name="Content Placeholder 2"/>
          <p:cNvSpPr>
            <a:spLocks noGrp="1"/>
          </p:cNvSpPr>
          <p:nvPr>
            <p:ph sz="half" idx="2"/>
          </p:nvPr>
        </p:nvSpPr>
        <p:spPr/>
        <p:txBody>
          <a:bodyPr/>
          <a:lstStyle/>
          <a:p>
            <a:r>
              <a:rPr lang="es-US" dirty="0"/>
              <a:t>La supervivencia depende de:</a:t>
            </a:r>
          </a:p>
          <a:p>
            <a:pPr lvl="1"/>
            <a:r>
              <a:rPr lang="es-US" dirty="0"/>
              <a:t>Mantener la cabeza fuera del agua</a:t>
            </a:r>
          </a:p>
          <a:p>
            <a:pPr lvl="1"/>
            <a:r>
              <a:rPr lang="es-US" dirty="0"/>
              <a:t>Controlar su respiración</a:t>
            </a:r>
          </a:p>
          <a:p>
            <a:pPr lvl="1"/>
            <a:r>
              <a:rPr lang="es-US" dirty="0"/>
              <a:t>Pronto rescate o auto-rescate</a:t>
            </a:r>
          </a:p>
          <a:p>
            <a:pPr lvl="1"/>
            <a:r>
              <a:rPr lang="es-US" dirty="0"/>
              <a:t>Retener el calor corporal</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r>
              <a:rPr lang="es-US" dirty="0"/>
              <a:t>Inmersión en agua fría</a:t>
            </a:r>
            <a:endParaRPr lang="en-US" dirty="0"/>
          </a:p>
        </p:txBody>
      </p:sp>
      <p:sp>
        <p:nvSpPr>
          <p:cNvPr id="251907" name="Content Placeholder 2"/>
          <p:cNvSpPr>
            <a:spLocks noGrp="1"/>
          </p:cNvSpPr>
          <p:nvPr>
            <p:ph sz="half" idx="1"/>
          </p:nvPr>
        </p:nvSpPr>
        <p:spPr/>
        <p:txBody>
          <a:bodyPr/>
          <a:lstStyle/>
          <a:p>
            <a:r>
              <a:rPr lang="es-US" dirty="0"/>
              <a:t>Cuando salga en bote en clima frio:</a:t>
            </a:r>
          </a:p>
          <a:p>
            <a:pPr lvl="1"/>
            <a:r>
              <a:rPr lang="es-US" dirty="0"/>
              <a:t>Siempre use un salvavidas </a:t>
            </a:r>
          </a:p>
          <a:p>
            <a:pPr lvl="1"/>
            <a:r>
              <a:rPr lang="es-US" dirty="0" err="1"/>
              <a:t>Vistace</a:t>
            </a:r>
            <a:r>
              <a:rPr lang="es-US" dirty="0"/>
              <a:t> usando varias capas de ropa</a:t>
            </a:r>
          </a:p>
          <a:p>
            <a:pPr lvl="1"/>
            <a:r>
              <a:rPr lang="es-US" dirty="0"/>
              <a:t>Tenga equipo necesario para re-abordaje al barco</a:t>
            </a:r>
          </a:p>
        </p:txBody>
      </p:sp>
      <p:sp>
        <p:nvSpPr>
          <p:cNvPr id="4" name="Content Placeholder 3">
            <a:extLst>
              <a:ext uri="{FF2B5EF4-FFF2-40B4-BE49-F238E27FC236}">
                <a16:creationId xmlns:a16="http://schemas.microsoft.com/office/drawing/2014/main" id="{9ACF233D-94FA-4C2E-A16A-7BF6F43DF0CD}"/>
              </a:ext>
            </a:extLst>
          </p:cNvPr>
          <p:cNvSpPr>
            <a:spLocks noGrp="1"/>
          </p:cNvSpPr>
          <p:nvPr>
            <p:ph sz="half" idx="2"/>
          </p:nvPr>
        </p:nvSpPr>
        <p:spPr/>
        <p:txBody>
          <a:bodyPr/>
          <a:lstStyle/>
          <a:p>
            <a:endParaRPr lang="en-US"/>
          </a:p>
        </p:txBody>
      </p:sp>
      <p:pic>
        <p:nvPicPr>
          <p:cNvPr id="251908" name="Picture 4" descr="pfd_type_ii.jpg"/>
          <p:cNvPicPr>
            <a:picLocks noChangeAspect="1"/>
          </p:cNvPicPr>
          <p:nvPr/>
        </p:nvPicPr>
        <p:blipFill>
          <a:blip r:embed="rId3"/>
          <a:srcRect/>
          <a:stretch>
            <a:fillRect/>
          </a:stretch>
        </p:blipFill>
        <p:spPr bwMode="auto">
          <a:xfrm>
            <a:off x="5109713" y="1600200"/>
            <a:ext cx="2667000" cy="3995738"/>
          </a:xfrm>
          <a:prstGeom prst="rect">
            <a:avLst/>
          </a:prstGeom>
          <a:noFill/>
          <a:ln w="9525">
            <a:noFill/>
            <a:miter lim="800000"/>
            <a:headEnd/>
            <a:tailEnd/>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4"/>
          <p:cNvSpPr>
            <a:spLocks noGrp="1"/>
          </p:cNvSpPr>
          <p:nvPr>
            <p:ph type="title"/>
          </p:nvPr>
        </p:nvSpPr>
        <p:spPr/>
        <p:txBody>
          <a:bodyPr/>
          <a:lstStyle/>
          <a:p>
            <a:r>
              <a:rPr lang="es-US" dirty="0">
                <a:latin typeface="Arial Black"/>
              </a:rPr>
              <a:t>Inmersión en agua fría</a:t>
            </a:r>
            <a:endParaRPr lang="en-US" dirty="0"/>
          </a:p>
        </p:txBody>
      </p:sp>
      <p:sp>
        <p:nvSpPr>
          <p:cNvPr id="252931" name="Content Placeholder 5"/>
          <p:cNvSpPr>
            <a:spLocks noGrp="1"/>
          </p:cNvSpPr>
          <p:nvPr>
            <p:ph idx="1"/>
          </p:nvPr>
        </p:nvSpPr>
        <p:spPr/>
        <p:txBody>
          <a:bodyPr/>
          <a:lstStyle/>
          <a:p>
            <a:pPr eaLnBrk="1" hangingPunct="1">
              <a:spcBef>
                <a:spcPct val="100000"/>
              </a:spcBef>
            </a:pPr>
            <a:r>
              <a:rPr lang="es-US" dirty="0">
                <a:latin typeface="Arial"/>
                <a:cs typeface="Arial"/>
              </a:rPr>
              <a:t>Evite zozobrar o caer por la borda.</a:t>
            </a:r>
          </a:p>
          <a:p>
            <a:pPr eaLnBrk="1" hangingPunct="1"/>
            <a:r>
              <a:rPr lang="es-US" dirty="0">
                <a:latin typeface="Arial"/>
                <a:cs typeface="Arial"/>
              </a:rPr>
              <a:t>Si cae por la borda en agua </a:t>
            </a:r>
            <a:r>
              <a:rPr lang="es-US" dirty="0" err="1">
                <a:latin typeface="Arial"/>
                <a:cs typeface="Arial"/>
              </a:rPr>
              <a:t>fria</a:t>
            </a:r>
            <a:r>
              <a:rPr lang="es-US" dirty="0">
                <a:latin typeface="Arial"/>
                <a:cs typeface="Arial"/>
              </a:rPr>
              <a:t>:</a:t>
            </a:r>
          </a:p>
          <a:p>
            <a:pPr lvl="1" indent="-346075" eaLnBrk="1" hangingPunct="1"/>
            <a:r>
              <a:rPr lang="es-US" dirty="0">
                <a:latin typeface="Arial"/>
                <a:cs typeface="Arial"/>
              </a:rPr>
              <a:t>Evite el pánico</a:t>
            </a:r>
          </a:p>
          <a:p>
            <a:pPr lvl="1" indent="-346075" eaLnBrk="1" hangingPunct="1"/>
            <a:r>
              <a:rPr lang="es-US" dirty="0">
                <a:latin typeface="Arial"/>
                <a:cs typeface="Arial"/>
              </a:rPr>
              <a:t>Póngase el salvavidas</a:t>
            </a:r>
          </a:p>
          <a:p>
            <a:pPr lvl="1" indent="-346075" eaLnBrk="1" hangingPunct="1"/>
            <a:r>
              <a:rPr lang="es-US" dirty="0">
                <a:latin typeface="Arial"/>
                <a:cs typeface="Arial"/>
              </a:rPr>
              <a:t>No se quite la ropa</a:t>
            </a:r>
          </a:p>
          <a:p>
            <a:pPr lvl="1" indent="-346075" eaLnBrk="1" hangingPunct="1"/>
            <a:r>
              <a:rPr lang="es-US" dirty="0">
                <a:latin typeface="Arial"/>
                <a:cs typeface="Arial"/>
              </a:rPr>
              <a:t>Trate de re-abordar</a:t>
            </a:r>
          </a:p>
          <a:p>
            <a:pPr lvl="1" indent="-346075" eaLnBrk="1" hangingPunct="1"/>
            <a:r>
              <a:rPr lang="es-US" dirty="0">
                <a:latin typeface="Arial"/>
                <a:cs typeface="Arial"/>
              </a:rPr>
              <a:t>Esté tan quieto como sea posible</a:t>
            </a:r>
          </a:p>
          <a:p>
            <a:pPr lvl="1" indent="-346075" eaLnBrk="1" hangingPunct="1"/>
            <a:r>
              <a:rPr lang="es-US" dirty="0">
                <a:latin typeface="Arial"/>
                <a:cs typeface="Arial"/>
              </a:rPr>
              <a:t>Adopte una posición física que prevenga la pérdida de calor</a:t>
            </a:r>
          </a:p>
          <a:p>
            <a:pPr lvl="1" indent="-346075" eaLnBrk="1" hangingPunct="1"/>
            <a:r>
              <a:rPr lang="es-US" dirty="0">
                <a:latin typeface="Arial"/>
                <a:cs typeface="Arial"/>
              </a:rPr>
              <a:t>Emita señales de emergencia</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1"/>
          <p:cNvSpPr>
            <a:spLocks noGrp="1"/>
          </p:cNvSpPr>
          <p:nvPr>
            <p:ph type="title"/>
          </p:nvPr>
        </p:nvSpPr>
        <p:spPr>
          <a:xfrm>
            <a:off x="905772" y="274638"/>
            <a:ext cx="7349707" cy="1143000"/>
          </a:xfrm>
        </p:spPr>
        <p:txBody>
          <a:bodyPr/>
          <a:lstStyle/>
          <a:p>
            <a:r>
              <a:rPr lang="es-US"/>
              <a:t>Inmersión en agua fría</a:t>
            </a:r>
            <a:endParaRPr lang="en-US" dirty="0"/>
          </a:p>
        </p:txBody>
      </p:sp>
      <p:sp>
        <p:nvSpPr>
          <p:cNvPr id="254979" name="Text Placeholder 12"/>
          <p:cNvSpPr>
            <a:spLocks noGrp="1"/>
          </p:cNvSpPr>
          <p:nvPr>
            <p:ph type="body" idx="1"/>
          </p:nvPr>
        </p:nvSpPr>
        <p:spPr>
          <a:xfrm>
            <a:off x="905771" y="1535113"/>
            <a:ext cx="7349707" cy="674688"/>
          </a:xfrm>
        </p:spPr>
        <p:txBody>
          <a:bodyPr/>
          <a:lstStyle/>
          <a:p>
            <a:r>
              <a:rPr lang="es-US" dirty="0"/>
              <a:t>Cómo reducir la pérdida de calor en agua fría</a:t>
            </a:r>
          </a:p>
        </p:txBody>
      </p:sp>
      <p:pic>
        <p:nvPicPr>
          <p:cNvPr id="8"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635125" y="3403759"/>
            <a:ext cx="2133600" cy="1645920"/>
          </a:xfrm>
        </p:spPr>
      </p:pic>
      <p:pic>
        <p:nvPicPr>
          <p:cNvPr id="11" name="Content Placeholder 6"/>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5279580" y="3422047"/>
            <a:ext cx="2340864" cy="1609344"/>
          </a:xfrm>
          <a:noFill/>
        </p:spPr>
      </p:pic>
      <p:sp>
        <p:nvSpPr>
          <p:cNvPr id="15" name="TextBox 14"/>
          <p:cNvSpPr txBox="1">
            <a:spLocks noChangeArrowheads="1"/>
          </p:cNvSpPr>
          <p:nvPr/>
        </p:nvSpPr>
        <p:spPr bwMode="auto">
          <a:xfrm>
            <a:off x="1532626" y="5282242"/>
            <a:ext cx="2159000" cy="393700"/>
          </a:xfrm>
          <a:prstGeom prst="rect">
            <a:avLst/>
          </a:prstGeom>
          <a:noFill/>
          <a:ln w="9525">
            <a:noFill/>
            <a:miter lim="800000"/>
            <a:headEnd/>
            <a:tailEnd/>
          </a:ln>
        </p:spPr>
        <p:txBody>
          <a:bodyPr lIns="91440" tIns="45720" rIns="91440" bIns="45720" anchor="t">
            <a:spAutoFit/>
          </a:bodyPr>
          <a:lstStyle/>
          <a:p>
            <a:pPr algn="ctr">
              <a:lnSpc>
                <a:spcPct val="105000"/>
              </a:lnSpc>
              <a:spcBef>
                <a:spcPct val="60000"/>
              </a:spcBef>
              <a:buClr>
                <a:schemeClr val="accent2"/>
              </a:buClr>
              <a:buSzPct val="110000"/>
            </a:pPr>
            <a:r>
              <a:rPr lang="es-US" sz="2000" b="1" dirty="0">
                <a:solidFill>
                  <a:srgbClr val="000000"/>
                </a:solidFill>
                <a:latin typeface="Arial"/>
                <a:cs typeface="Arial"/>
              </a:rPr>
              <a:t>Si está solo(a)</a:t>
            </a:r>
            <a:endParaRPr lang="es-US" sz="2000" b="1" dirty="0">
              <a:solidFill>
                <a:srgbClr val="000000"/>
              </a:solidFill>
              <a:cs typeface="Arial"/>
            </a:endParaRPr>
          </a:p>
        </p:txBody>
      </p:sp>
      <p:sp>
        <p:nvSpPr>
          <p:cNvPr id="16" name="TextBox 15"/>
          <p:cNvSpPr txBox="1">
            <a:spLocks noChangeArrowheads="1"/>
          </p:cNvSpPr>
          <p:nvPr/>
        </p:nvSpPr>
        <p:spPr bwMode="auto">
          <a:xfrm>
            <a:off x="5014051" y="5282746"/>
            <a:ext cx="2983081" cy="393121"/>
          </a:xfrm>
          <a:prstGeom prst="rect">
            <a:avLst/>
          </a:prstGeom>
          <a:noFill/>
          <a:ln w="9525">
            <a:noFill/>
            <a:miter lim="800000"/>
            <a:headEnd/>
            <a:tailEnd/>
          </a:ln>
        </p:spPr>
        <p:txBody>
          <a:bodyPr wrap="square" lIns="91440" tIns="45720" rIns="91440" bIns="45720" anchor="t">
            <a:spAutoFit/>
          </a:bodyPr>
          <a:lstStyle/>
          <a:p>
            <a:pPr algn="ctr">
              <a:lnSpc>
                <a:spcPct val="105000"/>
              </a:lnSpc>
              <a:spcBef>
                <a:spcPct val="60000"/>
              </a:spcBef>
              <a:buClr>
                <a:schemeClr val="accent2"/>
              </a:buClr>
              <a:buSzPct val="110000"/>
            </a:pPr>
            <a:r>
              <a:rPr lang="es-US" sz="2000" b="1" dirty="0">
                <a:solidFill>
                  <a:srgbClr val="000000"/>
                </a:solidFill>
                <a:latin typeface="Arial"/>
                <a:cs typeface="Arial"/>
              </a:rPr>
              <a:t>Si está acompañado(a)</a:t>
            </a:r>
            <a:endParaRPr lang="es-US" sz="2000" b="1" dirty="0">
              <a:solidFill>
                <a:srgbClr val="000000"/>
              </a:solidFill>
              <a:cs typeface="Arial"/>
            </a:endParaRPr>
          </a:p>
        </p:txBody>
      </p:sp>
      <p:sp>
        <p:nvSpPr>
          <p:cNvPr id="9" name="TextBox 8"/>
          <p:cNvSpPr txBox="1">
            <a:spLocks noChangeArrowheads="1"/>
          </p:cNvSpPr>
          <p:nvPr/>
        </p:nvSpPr>
        <p:spPr bwMode="auto">
          <a:xfrm>
            <a:off x="1306717" y="2186843"/>
            <a:ext cx="2475301" cy="1039452"/>
          </a:xfrm>
          <a:prstGeom prst="rect">
            <a:avLst/>
          </a:prstGeom>
          <a:noFill/>
          <a:ln w="9525">
            <a:noFill/>
            <a:miter lim="800000"/>
            <a:headEnd/>
            <a:tailEnd/>
          </a:ln>
        </p:spPr>
        <p:txBody>
          <a:bodyPr wrap="square" lIns="91440" tIns="45720" rIns="91440" bIns="45720" anchor="t">
            <a:spAutoFit/>
          </a:bodyPr>
          <a:lstStyle/>
          <a:p>
            <a:pPr algn="ctr">
              <a:lnSpc>
                <a:spcPct val="105000"/>
              </a:lnSpc>
              <a:spcBef>
                <a:spcPct val="60000"/>
              </a:spcBef>
              <a:buClr>
                <a:schemeClr val="accent2"/>
              </a:buClr>
              <a:buSzPct val="110000"/>
            </a:pPr>
            <a:r>
              <a:rPr lang="es-US" sz="2000" b="1" dirty="0">
                <a:solidFill>
                  <a:srgbClr val="000000"/>
                </a:solidFill>
                <a:latin typeface="Arial"/>
                <a:cs typeface="Arial"/>
              </a:rPr>
              <a:t>Posición H.E.L.P. "Abrazando las piernas"</a:t>
            </a:r>
          </a:p>
        </p:txBody>
      </p:sp>
      <p:sp>
        <p:nvSpPr>
          <p:cNvPr id="10" name="TextBox 9"/>
          <p:cNvSpPr txBox="1">
            <a:spLocks noChangeArrowheads="1"/>
          </p:cNvSpPr>
          <p:nvPr/>
        </p:nvSpPr>
        <p:spPr bwMode="auto">
          <a:xfrm>
            <a:off x="5361984" y="2327276"/>
            <a:ext cx="2286000" cy="716286"/>
          </a:xfrm>
          <a:prstGeom prst="rect">
            <a:avLst/>
          </a:prstGeom>
          <a:noFill/>
          <a:ln w="9525">
            <a:noFill/>
            <a:miter lim="800000"/>
            <a:headEnd/>
            <a:tailEnd/>
          </a:ln>
        </p:spPr>
        <p:txBody>
          <a:bodyPr lIns="91440" tIns="45720" rIns="91440" bIns="45720" anchor="t">
            <a:spAutoFit/>
          </a:bodyPr>
          <a:lstStyle/>
          <a:p>
            <a:pPr algn="ctr">
              <a:lnSpc>
                <a:spcPct val="105000"/>
              </a:lnSpc>
              <a:spcBef>
                <a:spcPct val="60000"/>
              </a:spcBef>
              <a:buClr>
                <a:schemeClr val="accent2"/>
              </a:buClr>
              <a:buSzPct val="110000"/>
            </a:pPr>
            <a:r>
              <a:rPr lang="es-US" sz="2000" b="1" dirty="0">
                <a:solidFill>
                  <a:srgbClr val="000000"/>
                </a:solidFill>
                <a:latin typeface="Arial"/>
                <a:cs typeface="Arial"/>
              </a:rPr>
              <a:t>Abrazo de Grupo "Acurrucados"</a:t>
            </a:r>
            <a:endParaRPr lang="es-US" sz="2000" b="1" dirty="0">
              <a:solidFill>
                <a:srgbClr val="000000"/>
              </a:solidFill>
              <a:cs typeface="Arial"/>
            </a:endParaRPr>
          </a:p>
        </p:txBody>
      </p:sp>
      <p:sp>
        <p:nvSpPr>
          <p:cNvPr id="2" name="TextBox 1"/>
          <p:cNvSpPr txBox="1"/>
          <p:nvPr/>
        </p:nvSpPr>
        <p:spPr>
          <a:xfrm>
            <a:off x="468923" y="6252308"/>
            <a:ext cx="184666" cy="369332"/>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500"/>
                                  </p:stCondLst>
                                  <p:childTnLst>
                                    <p:set>
                                      <p:cBhvr>
                                        <p:cTn id="13" dur="1" fill="hold">
                                          <p:stCondLst>
                                            <p:cond delay="499"/>
                                          </p:stCondLst>
                                        </p:cTn>
                                        <p:tgtEl>
                                          <p:spTgt spid="11"/>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499"/>
                                          </p:stCondLst>
                                        </p:cTn>
                                        <p:tgtEl>
                                          <p:spTgt spid="16"/>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s-US" dirty="0">
                <a:latin typeface="Arial Black"/>
              </a:rPr>
              <a:t>Inmersión en agua fría</a:t>
            </a:r>
            <a:endParaRPr lang="en-US" dirty="0"/>
          </a:p>
        </p:txBody>
      </p:sp>
      <p:sp>
        <p:nvSpPr>
          <p:cNvPr id="254979" name="Rectangle 3"/>
          <p:cNvSpPr>
            <a:spLocks noGrp="1" noChangeArrowheads="1"/>
          </p:cNvSpPr>
          <p:nvPr>
            <p:ph idx="1"/>
          </p:nvPr>
        </p:nvSpPr>
        <p:spPr/>
        <p:txBody>
          <a:bodyPr/>
          <a:lstStyle/>
          <a:p>
            <a:pPr marL="349250" indent="-349250" eaLnBrk="1" hangingPunct="1"/>
            <a:r>
              <a:rPr lang="es-US" dirty="0">
                <a:latin typeface="Arial"/>
                <a:cs typeface="Times New Roman"/>
              </a:rPr>
              <a:t>Cuando tenga que atender a víctimas de inmersión en agua fría:</a:t>
            </a:r>
          </a:p>
          <a:p>
            <a:pPr marL="749300" lvl="1" indent="-349250" eaLnBrk="1" hangingPunct="1"/>
            <a:r>
              <a:rPr lang="es-US" dirty="0">
                <a:latin typeface="Arial"/>
                <a:cs typeface="Times New Roman"/>
              </a:rPr>
              <a:t>Saque a la persona del agua rápidamente y con cuidado</a:t>
            </a:r>
          </a:p>
          <a:p>
            <a:pPr marL="749300" lvl="1" indent="-349250" eaLnBrk="1" hangingPunct="1"/>
            <a:r>
              <a:rPr lang="es-US" dirty="0">
                <a:latin typeface="Arial"/>
                <a:cs typeface="Times New Roman"/>
              </a:rPr>
              <a:t>Prevenga mayor pérdida de calor</a:t>
            </a:r>
          </a:p>
          <a:p>
            <a:pPr marL="749300" lvl="1" indent="-349250" eaLnBrk="1" hangingPunct="1"/>
            <a:r>
              <a:rPr lang="es-US" dirty="0">
                <a:latin typeface="Arial"/>
                <a:cs typeface="Times New Roman"/>
              </a:rPr>
              <a:t>Provea soporte vital básico si es necesario</a:t>
            </a:r>
          </a:p>
          <a:p>
            <a:pPr marL="749300" lvl="1" indent="-349250" eaLnBrk="1" hangingPunct="1"/>
            <a:r>
              <a:rPr lang="es-US" dirty="0">
                <a:latin typeface="Arial"/>
                <a:cs typeface="Times New Roman"/>
              </a:rPr>
              <a:t>Busque ayuda médica inmediatamente</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6"/>
          <p:cNvSpPr>
            <a:spLocks noGrp="1"/>
          </p:cNvSpPr>
          <p:nvPr>
            <p:ph type="title"/>
          </p:nvPr>
        </p:nvSpPr>
        <p:spPr/>
        <p:txBody>
          <a:bodyPr/>
          <a:lstStyle/>
          <a:p>
            <a:r>
              <a:rPr lang="es-US" b="1" dirty="0">
                <a:latin typeface="Arial"/>
                <a:cs typeface="Arial"/>
              </a:rPr>
              <a:t>Envenenamiento causado por </a:t>
            </a:r>
            <a:br>
              <a:rPr lang="es-US" b="1" dirty="0">
                <a:latin typeface="Arial"/>
                <a:cs typeface="Arial"/>
              </a:rPr>
            </a:br>
            <a:r>
              <a:rPr lang="es-US" b="1" dirty="0">
                <a:latin typeface="Arial"/>
                <a:cs typeface="Arial"/>
              </a:rPr>
              <a:t>Monóxido de Carbono (CO)</a:t>
            </a:r>
          </a:p>
        </p:txBody>
      </p:sp>
      <p:sp>
        <p:nvSpPr>
          <p:cNvPr id="256004" name="Content Placeholder 5"/>
          <p:cNvSpPr>
            <a:spLocks noGrp="1"/>
          </p:cNvSpPr>
          <p:nvPr>
            <p:ph idx="1"/>
          </p:nvPr>
        </p:nvSpPr>
        <p:spPr/>
        <p:txBody>
          <a:bodyPr/>
          <a:lstStyle/>
          <a:p>
            <a:pPr marL="346075" indent="-346075" eaLnBrk="1" hangingPunct="1"/>
            <a:r>
              <a:rPr lang="es-US" dirty="0">
                <a:latin typeface="Arial"/>
                <a:cs typeface="Arial"/>
              </a:rPr>
              <a:t>El Monóxido de Carbono (CO) es un gas invisible, inodoro e insípido</a:t>
            </a:r>
          </a:p>
          <a:p>
            <a:pPr marL="346075" indent="-346075" eaLnBrk="1" hangingPunct="1"/>
            <a:r>
              <a:rPr lang="es-US" dirty="0">
                <a:solidFill>
                  <a:srgbClr val="000000"/>
                </a:solidFill>
                <a:latin typeface="Arial"/>
                <a:cs typeface="Times New Roman"/>
              </a:rPr>
              <a:t>Los síntomas de envenenamiento por CO son:</a:t>
            </a:r>
          </a:p>
          <a:p>
            <a:pPr marL="746125" lvl="1" indent="-346075" eaLnBrk="1" hangingPunct="1">
              <a:buClr>
                <a:srgbClr val="000000"/>
              </a:buClr>
            </a:pPr>
            <a:r>
              <a:rPr lang="es-US" dirty="0">
                <a:solidFill>
                  <a:srgbClr val="000000"/>
                </a:solidFill>
                <a:latin typeface="Arial"/>
                <a:cs typeface="Times New Roman"/>
              </a:rPr>
              <a:t>Ojos irritados</a:t>
            </a:r>
          </a:p>
          <a:p>
            <a:pPr marL="746125" lvl="1" indent="-346075" eaLnBrk="1" hangingPunct="1">
              <a:buClr>
                <a:srgbClr val="000000"/>
              </a:buClr>
            </a:pPr>
            <a:r>
              <a:rPr lang="es-US" dirty="0">
                <a:solidFill>
                  <a:srgbClr val="000000"/>
                </a:solidFill>
                <a:latin typeface="Arial"/>
                <a:cs typeface="Times New Roman"/>
              </a:rPr>
              <a:t>Dolor de Cabeza</a:t>
            </a:r>
            <a:endParaRPr lang="es-US" i="1" dirty="0">
              <a:solidFill>
                <a:srgbClr val="000000"/>
              </a:solidFill>
              <a:latin typeface="Arial"/>
              <a:cs typeface="Times New Roman"/>
            </a:endParaRPr>
          </a:p>
          <a:p>
            <a:pPr marL="746125" lvl="1" indent="-346075" eaLnBrk="1" hangingPunct="1">
              <a:buClr>
                <a:srgbClr val="000000"/>
              </a:buClr>
            </a:pPr>
            <a:r>
              <a:rPr lang="es-US" dirty="0">
                <a:solidFill>
                  <a:srgbClr val="000000"/>
                </a:solidFill>
                <a:latin typeface="Arial"/>
                <a:cs typeface="Times New Roman"/>
              </a:rPr>
              <a:t>Náusea</a:t>
            </a:r>
          </a:p>
          <a:p>
            <a:pPr marL="746125" lvl="1" indent="-346075" eaLnBrk="1" hangingPunct="1">
              <a:buClr>
                <a:srgbClr val="000000"/>
              </a:buClr>
            </a:pPr>
            <a:r>
              <a:rPr lang="es-US" dirty="0">
                <a:solidFill>
                  <a:srgbClr val="000000"/>
                </a:solidFill>
                <a:latin typeface="Arial"/>
                <a:cs typeface="Times New Roman"/>
              </a:rPr>
              <a:t>Debilidad</a:t>
            </a:r>
          </a:p>
          <a:p>
            <a:pPr marL="746125" lvl="1" indent="-346075">
              <a:buClr>
                <a:srgbClr val="000000"/>
              </a:buClr>
            </a:pPr>
            <a:r>
              <a:rPr lang="es-US" dirty="0">
                <a:solidFill>
                  <a:srgbClr val="000000"/>
                </a:solidFill>
                <a:latin typeface="Arial"/>
                <a:cs typeface="Times New Roman"/>
              </a:rPr>
              <a:t>Mareos</a:t>
            </a:r>
            <a:endParaRPr lang="es-US" dirty="0"/>
          </a:p>
        </p:txBody>
      </p:sp>
      <p:sp>
        <p:nvSpPr>
          <p:cNvPr id="2" name="TextBox 1"/>
          <p:cNvSpPr txBox="1"/>
          <p:nvPr/>
        </p:nvSpPr>
        <p:spPr>
          <a:xfrm>
            <a:off x="1738923" y="6525846"/>
            <a:ext cx="184666" cy="369332"/>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5600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499"/>
                                          </p:stCondLst>
                                        </p:cTn>
                                        <p:tgtEl>
                                          <p:spTgt spid="256004">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256004">
                                            <p:txEl>
                                              <p:pRg st="2" end="2"/>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500"/>
                                  </p:stCondLst>
                                  <p:childTnLst>
                                    <p:set>
                                      <p:cBhvr>
                                        <p:cTn id="15" dur="1" fill="hold">
                                          <p:stCondLst>
                                            <p:cond delay="499"/>
                                          </p:stCondLst>
                                        </p:cTn>
                                        <p:tgtEl>
                                          <p:spTgt spid="256004">
                                            <p:txEl>
                                              <p:pRg st="3" end="3"/>
                                            </p:txEl>
                                          </p:spTgt>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500"/>
                                  </p:stCondLst>
                                  <p:childTnLst>
                                    <p:set>
                                      <p:cBhvr>
                                        <p:cTn id="18" dur="1" fill="hold">
                                          <p:stCondLst>
                                            <p:cond delay="499"/>
                                          </p:stCondLst>
                                        </p:cTn>
                                        <p:tgtEl>
                                          <p:spTgt spid="256004">
                                            <p:txEl>
                                              <p:pRg st="4" end="4"/>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nodeType="afterEffect">
                                  <p:stCondLst>
                                    <p:cond delay="500"/>
                                  </p:stCondLst>
                                  <p:childTnLst>
                                    <p:set>
                                      <p:cBhvr>
                                        <p:cTn id="21" dur="1" fill="hold">
                                          <p:stCondLst>
                                            <p:cond delay="499"/>
                                          </p:stCondLst>
                                        </p:cTn>
                                        <p:tgtEl>
                                          <p:spTgt spid="256004">
                                            <p:txEl>
                                              <p:pRg st="5" end="5"/>
                                            </p:txEl>
                                          </p:spTgt>
                                        </p:tgtEl>
                                        <p:attrNameLst>
                                          <p:attrName>style.visibility</p:attrName>
                                        </p:attrNameLst>
                                      </p:cBhvr>
                                      <p:to>
                                        <p:strVal val="visible"/>
                                      </p:to>
                                    </p:set>
                                  </p:childTnLst>
                                </p:cTn>
                              </p:par>
                            </p:childTnLst>
                          </p:cTn>
                        </p:par>
                        <p:par>
                          <p:cTn id="22" fill="hold">
                            <p:stCondLst>
                              <p:cond delay="5500"/>
                            </p:stCondLst>
                            <p:childTnLst>
                              <p:par>
                                <p:cTn id="23" presetID="1" presetClass="entr" presetSubtype="0" fill="hold" nodeType="afterEffect">
                                  <p:stCondLst>
                                    <p:cond delay="500"/>
                                  </p:stCondLst>
                                  <p:childTnLst>
                                    <p:set>
                                      <p:cBhvr>
                                        <p:cTn id="24" dur="1" fill="hold">
                                          <p:stCondLst>
                                            <p:cond delay="499"/>
                                          </p:stCondLst>
                                        </p:cTn>
                                        <p:tgtEl>
                                          <p:spTgt spid="2560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4"/>
          <p:cNvSpPr>
            <a:spLocks noGrp="1"/>
          </p:cNvSpPr>
          <p:nvPr>
            <p:ph type="title"/>
          </p:nvPr>
        </p:nvSpPr>
        <p:spPr/>
        <p:txBody>
          <a:bodyPr/>
          <a:lstStyle/>
          <a:p>
            <a:r>
              <a:rPr lang="es-US" dirty="0">
                <a:latin typeface="Arial Black"/>
                <a:cs typeface="Arial" charset="0"/>
              </a:rPr>
              <a:t>Previniendo envenenamiento</a:t>
            </a:r>
            <a:endParaRPr lang="en-US" dirty="0"/>
          </a:p>
        </p:txBody>
      </p:sp>
      <p:sp>
        <p:nvSpPr>
          <p:cNvPr id="257027" name="Content Placeholder 5"/>
          <p:cNvSpPr>
            <a:spLocks noGrp="1"/>
          </p:cNvSpPr>
          <p:nvPr>
            <p:ph sz="half" idx="1"/>
          </p:nvPr>
        </p:nvSpPr>
        <p:spPr>
          <a:xfrm>
            <a:off x="905772" y="1600200"/>
            <a:ext cx="4498722" cy="4525963"/>
          </a:xfrm>
        </p:spPr>
        <p:txBody>
          <a:bodyPr>
            <a:normAutofit fontScale="85000" lnSpcReduction="10000"/>
          </a:bodyPr>
          <a:lstStyle/>
          <a:p>
            <a:r>
              <a:rPr lang="es-US" dirty="0">
                <a:latin typeface="Arial"/>
                <a:cs typeface="Arial"/>
              </a:rPr>
              <a:t>Permita la libre circulación del aire</a:t>
            </a:r>
          </a:p>
          <a:p>
            <a:r>
              <a:rPr lang="es-US" dirty="0">
                <a:latin typeface="Arial"/>
                <a:cs typeface="Arial"/>
              </a:rPr>
              <a:t>Manténgase alejado(a) del escape del motor y/o generador</a:t>
            </a:r>
          </a:p>
          <a:p>
            <a:r>
              <a:rPr lang="es-US" dirty="0">
                <a:latin typeface="Arial"/>
                <a:cs typeface="Arial"/>
              </a:rPr>
              <a:t>Nunca se siente en </a:t>
            </a:r>
            <a:br>
              <a:rPr lang="es-US" dirty="0">
                <a:latin typeface="Arial"/>
                <a:cs typeface="Arial"/>
              </a:rPr>
            </a:br>
            <a:r>
              <a:rPr lang="es-US" dirty="0">
                <a:latin typeface="Arial"/>
                <a:cs typeface="Arial"/>
              </a:rPr>
              <a:t>la cubierta de popa (</a:t>
            </a:r>
            <a:r>
              <a:rPr lang="es-US" dirty="0" err="1">
                <a:latin typeface="Arial"/>
                <a:cs typeface="Arial"/>
              </a:rPr>
              <a:t>teak</a:t>
            </a:r>
            <a:r>
              <a:rPr lang="es-US" dirty="0">
                <a:latin typeface="Arial"/>
                <a:cs typeface="Arial"/>
              </a:rPr>
              <a:t> surf) o permanezca por largos </a:t>
            </a:r>
            <a:br>
              <a:rPr lang="es-US" dirty="0">
                <a:latin typeface="Arial"/>
                <a:cs typeface="Arial"/>
              </a:rPr>
            </a:br>
            <a:r>
              <a:rPr lang="es-US" dirty="0">
                <a:latin typeface="Arial"/>
                <a:cs typeface="Arial"/>
              </a:rPr>
              <a:t>períodos en la plataforma de nado</a:t>
            </a:r>
          </a:p>
          <a:p>
            <a:r>
              <a:rPr lang="es-US" dirty="0">
                <a:latin typeface="Arial"/>
                <a:cs typeface="Arial"/>
              </a:rPr>
              <a:t>Ventile inmediatamente si detecta olores de escape</a:t>
            </a:r>
          </a:p>
          <a:p>
            <a:r>
              <a:rPr lang="es-US" dirty="0">
                <a:latin typeface="Arial"/>
                <a:cs typeface="Arial"/>
              </a:rPr>
              <a:t>Instale detectores de CO de grado marítimo</a:t>
            </a:r>
          </a:p>
          <a:p>
            <a:pPr lvl="1">
              <a:buFont typeface="Arial" charset="0"/>
              <a:buNone/>
            </a:pPr>
            <a:endParaRPr lang="es-US" dirty="0">
              <a:latin typeface="Arial" charset="0"/>
              <a:cs typeface="Arial" charset="0"/>
            </a:endParaRPr>
          </a:p>
        </p:txBody>
      </p:sp>
      <p:sp>
        <p:nvSpPr>
          <p:cNvPr id="2" name="Content Placeholder 1">
            <a:extLst>
              <a:ext uri="{FF2B5EF4-FFF2-40B4-BE49-F238E27FC236}">
                <a16:creationId xmlns:a16="http://schemas.microsoft.com/office/drawing/2014/main" id="{1A12A0D9-BBBC-48DB-8838-56543D053240}"/>
              </a:ext>
            </a:extLst>
          </p:cNvPr>
          <p:cNvSpPr>
            <a:spLocks noGrp="1"/>
          </p:cNvSpPr>
          <p:nvPr>
            <p:ph sz="half" idx="2"/>
          </p:nvPr>
        </p:nvSpPr>
        <p:spPr>
          <a:xfrm>
            <a:off x="5421746" y="1600200"/>
            <a:ext cx="2816482" cy="4525963"/>
          </a:xfrm>
        </p:spPr>
        <p:txBody>
          <a:bodyPr/>
          <a:lstStyle/>
          <a:p>
            <a:endParaRPr lang="en-US" dirty="0"/>
          </a:p>
        </p:txBody>
      </p:sp>
      <p:pic>
        <p:nvPicPr>
          <p:cNvPr id="6" name="Picture 5" descr="carb_mono_teak_surf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1746" y="2982223"/>
            <a:ext cx="2833734" cy="155237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499"/>
                                          </p:stCondLst>
                                        </p:cTn>
                                        <p:tgtEl>
                                          <p:spTgt spid="257027">
                                            <p:txEl>
                                              <p:pRg st="1" end="1"/>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257027">
                                            <p:txEl>
                                              <p:pRg st="2" end="2"/>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p:stCondLst>
                              <p:cond delay="2500"/>
                            </p:stCondLst>
                            <p:childTnLst>
                              <p:par>
                                <p:cTn id="16" presetID="1" presetClass="entr" presetSubtype="0" fill="hold" nodeType="afterEffect">
                                  <p:stCondLst>
                                    <p:cond delay="500"/>
                                  </p:stCondLst>
                                  <p:childTnLst>
                                    <p:set>
                                      <p:cBhvr>
                                        <p:cTn id="17" dur="1" fill="hold">
                                          <p:stCondLst>
                                            <p:cond delay="0"/>
                                          </p:stCondLst>
                                        </p:cTn>
                                        <p:tgtEl>
                                          <p:spTgt spid="257027">
                                            <p:txEl>
                                              <p:pRg st="3" end="3"/>
                                            </p:txEl>
                                          </p:spTgt>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500"/>
                                  </p:stCondLst>
                                  <p:childTnLst>
                                    <p:set>
                                      <p:cBhvr>
                                        <p:cTn id="20"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s-US" dirty="0">
                <a:latin typeface="Arial Black"/>
                <a:cs typeface="Arial" charset="0"/>
              </a:rPr>
              <a:t>Previniendo envenenamiento</a:t>
            </a:r>
            <a:endParaRPr lang="en-US" dirty="0"/>
          </a:p>
        </p:txBody>
      </p:sp>
      <p:sp>
        <p:nvSpPr>
          <p:cNvPr id="258051" name="Rectangle 3"/>
          <p:cNvSpPr>
            <a:spLocks noGrp="1" noChangeArrowheads="1"/>
          </p:cNvSpPr>
          <p:nvPr>
            <p:ph sz="half" idx="1"/>
          </p:nvPr>
        </p:nvSpPr>
        <p:spPr/>
        <p:txBody>
          <a:bodyPr/>
          <a:lstStyle/>
          <a:p>
            <a:pPr eaLnBrk="1" hangingPunct="1"/>
            <a:r>
              <a:rPr lang="es-US" dirty="0">
                <a:latin typeface="Arial"/>
                <a:cs typeface="Arial"/>
              </a:rPr>
              <a:t>Nunca entre en el área bajo la plataforma de nado</a:t>
            </a:r>
          </a:p>
          <a:p>
            <a:pPr eaLnBrk="1" hangingPunct="1"/>
            <a:r>
              <a:rPr lang="es-US" dirty="0">
                <a:latin typeface="Arial"/>
                <a:cs typeface="Arial"/>
              </a:rPr>
              <a:t>El aire atrapado ahí puede ser contaminado y es letal si es respirado</a:t>
            </a:r>
          </a:p>
        </p:txBody>
      </p:sp>
      <p:sp>
        <p:nvSpPr>
          <p:cNvPr id="3" name="Content Placeholder 2">
            <a:extLst>
              <a:ext uri="{FF2B5EF4-FFF2-40B4-BE49-F238E27FC236}">
                <a16:creationId xmlns:a16="http://schemas.microsoft.com/office/drawing/2014/main" id="{2D079C98-138B-4C1E-B803-E2D7642F2D1E}"/>
              </a:ext>
            </a:extLst>
          </p:cNvPr>
          <p:cNvSpPr>
            <a:spLocks noGrp="1"/>
          </p:cNvSpPr>
          <p:nvPr>
            <p:ph sz="half" idx="2"/>
          </p:nvPr>
        </p:nvSpPr>
        <p:spPr/>
        <p:txBody>
          <a:bodyPr/>
          <a:lstStyle/>
          <a:p>
            <a:endParaRPr lang="en-US"/>
          </a:p>
        </p:txBody>
      </p:sp>
      <p:pic>
        <p:nvPicPr>
          <p:cNvPr id="258052" name="Picture 5" descr="carbon_monoxide_houseboa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199" y="1721724"/>
            <a:ext cx="3657601" cy="3414551"/>
          </a:xfrm>
          <a:prstGeom prst="rect">
            <a:avLst/>
          </a:prstGeom>
          <a:noFill/>
          <a:ln w="9525">
            <a:noFill/>
            <a:miter lim="800000"/>
            <a:headEnd/>
            <a:tailEnd/>
          </a:ln>
        </p:spPr>
      </p:pic>
      <p:sp>
        <p:nvSpPr>
          <p:cNvPr id="2" name="TextBox 1">
            <a:extLst>
              <a:ext uri="{FF2B5EF4-FFF2-40B4-BE49-F238E27FC236}">
                <a16:creationId xmlns:a16="http://schemas.microsoft.com/office/drawing/2014/main" id="{2D619E3E-CF80-4636-9EF5-26003DB95F05}"/>
              </a:ext>
            </a:extLst>
          </p:cNvPr>
          <p:cNvSpPr txBox="1"/>
          <p:nvPr/>
        </p:nvSpPr>
        <p:spPr>
          <a:xfrm>
            <a:off x="7028121" y="3107365"/>
            <a:ext cx="1314449"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FF0000"/>
                </a:solidFill>
                <a:latin typeface="Arial"/>
                <a:cs typeface="Arial"/>
              </a:rPr>
              <a:t>PELIGRO!</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95195C5-B339-1445-8B7D-2850EC657414}"/>
              </a:ext>
            </a:extLst>
          </p:cNvPr>
          <p:cNvSpPr>
            <a:spLocks noGrp="1" noChangeArrowheads="1"/>
          </p:cNvSpPr>
          <p:nvPr>
            <p:ph type="title"/>
          </p:nvPr>
        </p:nvSpPr>
        <p:spPr>
          <a:xfrm>
            <a:off x="905772" y="274638"/>
            <a:ext cx="7349707" cy="1143000"/>
          </a:xfrm>
        </p:spPr>
        <p:txBody>
          <a:bodyPr/>
          <a:lstStyle/>
          <a:p>
            <a:r>
              <a:rPr lang="es-US" dirty="0"/>
              <a:t>Previniendo envenenamiento</a:t>
            </a:r>
            <a:endParaRPr lang="en-US" dirty="0"/>
          </a:p>
        </p:txBody>
      </p:sp>
      <p:sp>
        <p:nvSpPr>
          <p:cNvPr id="260099" name="Rectangle 3"/>
          <p:cNvSpPr>
            <a:spLocks noGrp="1" noChangeArrowheads="1"/>
          </p:cNvSpPr>
          <p:nvPr>
            <p:ph idx="1"/>
          </p:nvPr>
        </p:nvSpPr>
        <p:spPr>
          <a:xfrm>
            <a:off x="905774" y="1600200"/>
            <a:ext cx="7349705" cy="4525963"/>
          </a:xfrm>
        </p:spPr>
        <p:txBody>
          <a:bodyPr/>
          <a:lstStyle/>
          <a:p>
            <a:r>
              <a:rPr lang="es-US" dirty="0"/>
              <a:t>Antes de cada salida en el barco:</a:t>
            </a:r>
          </a:p>
          <a:p>
            <a:pPr lvl="1"/>
            <a:r>
              <a:rPr lang="es-US" dirty="0"/>
              <a:t>Conozca donde se encuentran los escapes</a:t>
            </a:r>
          </a:p>
          <a:p>
            <a:pPr lvl="1"/>
            <a:r>
              <a:rPr lang="es-US" dirty="0"/>
              <a:t>Informe a sus pasajeros sobre el envenenamiento por CO</a:t>
            </a:r>
          </a:p>
          <a:p>
            <a:pPr lvl="1"/>
            <a:r>
              <a:rPr lang="es-US" dirty="0"/>
              <a:t>Chequee la operación de los escapes</a:t>
            </a:r>
          </a:p>
          <a:p>
            <a:pPr lvl="1"/>
            <a:r>
              <a:rPr lang="es-US" dirty="0"/>
              <a:t>Esté pendiente de detectar cualquier cambio en el sonido del escape</a:t>
            </a:r>
          </a:p>
          <a:p>
            <a:pPr lvl="1"/>
            <a:r>
              <a:rPr lang="es-US" dirty="0"/>
              <a:t>Verifique cada uno de los detectores de CO</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dirty="0"/>
              <a:t>Debe saber </a:t>
            </a:r>
            <a:r>
              <a:rPr lang="en-US" dirty="0" err="1"/>
              <a:t>como</a:t>
            </a:r>
            <a:r>
              <a:rPr lang="en-US" dirty="0"/>
              <a:t>…</a:t>
            </a:r>
            <a:endParaRPr lang="es-US" dirty="0"/>
          </a:p>
        </p:txBody>
      </p:sp>
      <p:sp>
        <p:nvSpPr>
          <p:cNvPr id="227331" name="Content Placeholder 4"/>
          <p:cNvSpPr>
            <a:spLocks noGrp="1"/>
          </p:cNvSpPr>
          <p:nvPr>
            <p:ph idx="1"/>
          </p:nvPr>
        </p:nvSpPr>
        <p:spPr/>
        <p:txBody>
          <a:bodyPr/>
          <a:lstStyle/>
          <a:p>
            <a:pPr>
              <a:defRPr/>
            </a:pPr>
            <a:r>
              <a:rPr lang="es-US" dirty="0">
                <a:latin typeface="Arial"/>
                <a:cs typeface="Arial"/>
              </a:rPr>
              <a:t>Seleccionar el tamaño de chaleco salvavidas (PFD) apropiado para cada persona abordo y asesorar su condición</a:t>
            </a:r>
          </a:p>
          <a:p>
            <a:pPr>
              <a:defRPr/>
            </a:pPr>
            <a:r>
              <a:rPr lang="es-US" dirty="0">
                <a:latin typeface="Arial"/>
                <a:cs typeface="Arial"/>
              </a:rPr>
              <a:t>Explicar cómo manejar las situaciones de zozobra, anegamiento y caída por la borda</a:t>
            </a:r>
          </a:p>
          <a:p>
            <a:pPr>
              <a:defRPr/>
            </a:pPr>
            <a:r>
              <a:rPr lang="es-US" dirty="0">
                <a:latin typeface="Arial"/>
                <a:cs typeface="Arial"/>
              </a:rPr>
              <a:t>Evitar colisiones</a:t>
            </a:r>
          </a:p>
          <a:p>
            <a:pPr>
              <a:defRPr/>
            </a:pPr>
            <a:r>
              <a:rPr lang="es-US" dirty="0">
                <a:latin typeface="Arial"/>
                <a:cs typeface="Arial"/>
              </a:rPr>
              <a:t>Responder en caso de fuego</a:t>
            </a:r>
            <a:endParaRPr lang="es-US" dirty="0">
              <a:latin typeface="Arial" charset="0"/>
              <a:cs typeface="Arial" charset="0"/>
            </a:endParaRPr>
          </a:p>
          <a:p>
            <a:pPr marL="346075" indent="-346075" eaLnBrk="1" hangingPunct="1">
              <a:buFont typeface="Wingdings" pitchFamily="2" charset="2"/>
              <a:buChar char="u"/>
              <a:defRPr/>
            </a:pPr>
            <a:r>
              <a:rPr lang="es-US" dirty="0">
                <a:latin typeface="Arial"/>
                <a:cs typeface="Arial"/>
              </a:rPr>
              <a:t>Tomar los pasos apropiados en caso de encallar</a:t>
            </a:r>
          </a:p>
        </p:txBody>
      </p:sp>
      <p:sp>
        <p:nvSpPr>
          <p:cNvPr id="2" name="TextBox 1"/>
          <p:cNvSpPr txBox="1"/>
          <p:nvPr/>
        </p:nvSpPr>
        <p:spPr>
          <a:xfrm>
            <a:off x="762000" y="6506308"/>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3"/>
          <p:cNvSpPr>
            <a:spLocks noGrp="1"/>
          </p:cNvSpPr>
          <p:nvPr>
            <p:ph type="title"/>
          </p:nvPr>
        </p:nvSpPr>
        <p:spPr>
          <a:xfrm>
            <a:off x="905772" y="274638"/>
            <a:ext cx="7349707" cy="1143000"/>
          </a:xfrm>
        </p:spPr>
        <p:txBody>
          <a:bodyPr/>
          <a:lstStyle/>
          <a:p>
            <a:r>
              <a:rPr lang="es-US" dirty="0"/>
              <a:t>Previniendo envenenamiento</a:t>
            </a:r>
            <a:endParaRPr lang="en-US" dirty="0"/>
          </a:p>
        </p:txBody>
      </p:sp>
      <p:sp>
        <p:nvSpPr>
          <p:cNvPr id="273411" name="Content Placeholder 4"/>
          <p:cNvSpPr>
            <a:spLocks noGrp="1"/>
          </p:cNvSpPr>
          <p:nvPr>
            <p:ph idx="1"/>
          </p:nvPr>
        </p:nvSpPr>
        <p:spPr>
          <a:xfrm>
            <a:off x="905774" y="1600200"/>
            <a:ext cx="7349705" cy="4525963"/>
          </a:xfrm>
        </p:spPr>
        <p:txBody>
          <a:bodyPr/>
          <a:lstStyle/>
          <a:p>
            <a:r>
              <a:rPr lang="es-US" dirty="0"/>
              <a:t>Cada mes:</a:t>
            </a:r>
          </a:p>
          <a:p>
            <a:pPr lvl="1"/>
            <a:r>
              <a:rPr lang="es-US" dirty="0"/>
              <a:t>Verifique que las abrazaderas de los escapes están seguras</a:t>
            </a:r>
          </a:p>
          <a:p>
            <a:pPr lvl="1"/>
            <a:r>
              <a:rPr lang="es-US" dirty="0"/>
              <a:t>Trate de detectar fugas en el sistema de escape</a:t>
            </a:r>
          </a:p>
          <a:p>
            <a:pPr lvl="1"/>
            <a:r>
              <a:rPr lang="es-US" dirty="0"/>
              <a:t>Busque daños en las mangueras de goma </a:t>
            </a:r>
          </a:p>
          <a:p>
            <a:r>
              <a:rPr lang="es-US" dirty="0"/>
              <a:t>Cada año:</a:t>
            </a:r>
          </a:p>
          <a:p>
            <a:pPr lvl="1"/>
            <a:r>
              <a:rPr lang="es-US" dirty="0"/>
              <a:t>Contrate un técnico calificado para revisar el motor y el sistema de escape</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7"/>
          <p:cNvSpPr>
            <a:spLocks noGrp="1"/>
          </p:cNvSpPr>
          <p:nvPr>
            <p:ph type="title"/>
          </p:nvPr>
        </p:nvSpPr>
        <p:spPr/>
        <p:txBody>
          <a:bodyPr/>
          <a:lstStyle/>
          <a:p>
            <a:r>
              <a:rPr lang="es-US" dirty="0">
                <a:latin typeface="Arial Black"/>
                <a:cs typeface="Arial" charset="0"/>
              </a:rPr>
              <a:t>Heridas Corporales</a:t>
            </a:r>
            <a:endParaRPr lang="en-US" dirty="0"/>
          </a:p>
        </p:txBody>
      </p:sp>
      <p:sp>
        <p:nvSpPr>
          <p:cNvPr id="262147" name="Text Placeholder 5"/>
          <p:cNvSpPr>
            <a:spLocks noGrp="1"/>
          </p:cNvSpPr>
          <p:nvPr>
            <p:ph type="body" idx="1"/>
          </p:nvPr>
        </p:nvSpPr>
        <p:spPr/>
        <p:txBody>
          <a:bodyPr/>
          <a:lstStyle/>
          <a:p>
            <a:r>
              <a:rPr lang="es-US" dirty="0">
                <a:latin typeface="Arial"/>
                <a:cs typeface="Arial"/>
              </a:rPr>
              <a:t>Cómo responder a otras lesiones serias</a:t>
            </a:r>
          </a:p>
        </p:txBody>
      </p:sp>
      <p:sp>
        <p:nvSpPr>
          <p:cNvPr id="262148" name="Content Placeholder 6"/>
          <p:cNvSpPr>
            <a:spLocks noGrp="1"/>
          </p:cNvSpPr>
          <p:nvPr>
            <p:ph sz="half" idx="2"/>
          </p:nvPr>
        </p:nvSpPr>
        <p:spPr>
          <a:xfrm>
            <a:off x="905773" y="2292349"/>
            <a:ext cx="4580628" cy="3833813"/>
          </a:xfrm>
        </p:spPr>
        <p:txBody>
          <a:bodyPr/>
          <a:lstStyle/>
          <a:p>
            <a:pPr eaLnBrk="1" hangingPunct="1"/>
            <a:r>
              <a:rPr lang="es-US" dirty="0">
                <a:latin typeface="Arial"/>
                <a:cs typeface="Arial"/>
              </a:rPr>
              <a:t>Shock</a:t>
            </a:r>
          </a:p>
          <a:p>
            <a:pPr eaLnBrk="1" hangingPunct="1"/>
            <a:r>
              <a:rPr lang="es-US" dirty="0">
                <a:latin typeface="Arial"/>
                <a:cs typeface="Arial"/>
              </a:rPr>
              <a:t>Sangramiento</a:t>
            </a:r>
          </a:p>
          <a:p>
            <a:r>
              <a:rPr lang="es-US" dirty="0">
                <a:latin typeface="Arial"/>
                <a:cs typeface="Arial"/>
              </a:rPr>
              <a:t>Quemaduras</a:t>
            </a:r>
          </a:p>
          <a:p>
            <a:pPr eaLnBrk="1" hangingPunct="1"/>
            <a:r>
              <a:rPr lang="es-US" dirty="0">
                <a:latin typeface="Arial"/>
                <a:cs typeface="Arial"/>
              </a:rPr>
              <a:t>Fracturas</a:t>
            </a:r>
          </a:p>
          <a:p>
            <a:pPr eaLnBrk="1" hangingPunct="1"/>
            <a:r>
              <a:rPr lang="es-US" dirty="0">
                <a:latin typeface="Arial"/>
                <a:cs typeface="Arial"/>
              </a:rPr>
              <a:t>Heridas de Cuello, Cabeza o Espina Dorsal</a:t>
            </a:r>
            <a:endParaRPr lang="es-US" dirty="0">
              <a:latin typeface="Arial" charset="0"/>
              <a:cs typeface="Arial" charset="0"/>
            </a:endParaRPr>
          </a:p>
        </p:txBody>
      </p:sp>
      <p:pic>
        <p:nvPicPr>
          <p:cNvPr id="262149" name="Picture 7" descr="X:\Boating_Graphics\Export_PPT\Generic_drawings\first_aid_ki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3474" y="2438400"/>
            <a:ext cx="2516872" cy="288448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2148">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6214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62148">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62148">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62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3"/>
          <p:cNvSpPr>
            <a:spLocks noGrp="1"/>
          </p:cNvSpPr>
          <p:nvPr>
            <p:ph type="title"/>
          </p:nvPr>
        </p:nvSpPr>
        <p:spPr/>
        <p:txBody>
          <a:bodyPr/>
          <a:lstStyle/>
          <a:p>
            <a:r>
              <a:rPr lang="es-US" dirty="0"/>
              <a:t>Mal Tiempo</a:t>
            </a:r>
          </a:p>
        </p:txBody>
      </p:sp>
      <p:sp>
        <p:nvSpPr>
          <p:cNvPr id="263172" name="Content Placeholder 5"/>
          <p:cNvSpPr>
            <a:spLocks noGrp="1"/>
          </p:cNvSpPr>
          <p:nvPr>
            <p:ph idx="1"/>
          </p:nvPr>
        </p:nvSpPr>
        <p:spPr/>
        <p:txBody>
          <a:bodyPr/>
          <a:lstStyle/>
          <a:p>
            <a:r>
              <a:rPr lang="es-US" dirty="0"/>
              <a:t>Sintonice una estación de radio con reportes del tiempo antes de salir</a:t>
            </a:r>
          </a:p>
          <a:p>
            <a:r>
              <a:rPr lang="es-US" dirty="0"/>
              <a:t>Esté alerta a los cambios del tiempo</a:t>
            </a:r>
          </a:p>
          <a:p>
            <a:r>
              <a:rPr lang="es-US" dirty="0"/>
              <a:t>Chequee cambios en el barómetro</a:t>
            </a:r>
          </a:p>
          <a:p>
            <a:r>
              <a:rPr lang="es-US" dirty="0"/>
              <a:t>Este atento a cambios del viento, relámpagos y mar picado</a:t>
            </a:r>
          </a:p>
        </p:txBody>
      </p:sp>
      <p:sp>
        <p:nvSpPr>
          <p:cNvPr id="2" name="TextBox 1"/>
          <p:cNvSpPr txBox="1"/>
          <p:nvPr/>
        </p:nvSpPr>
        <p:spPr>
          <a:xfrm>
            <a:off x="1289538" y="6447692"/>
            <a:ext cx="184666" cy="369332"/>
          </a:xfrm>
          <a:prstGeom prst="rect">
            <a:avLst/>
          </a:prstGeom>
          <a:noFill/>
        </p:spPr>
        <p:txBody>
          <a:bodyPr wrap="none" rtlCol="0">
            <a:spAutoFit/>
          </a:bodyPr>
          <a:lstStyle/>
          <a:p>
            <a:endParaRPr lang="en-US"/>
          </a:p>
        </p:txBody>
      </p:sp>
      <p:sp>
        <p:nvSpPr>
          <p:cNvPr id="3" name="TextBox 2"/>
          <p:cNvSpPr txBox="1"/>
          <p:nvPr/>
        </p:nvSpPr>
        <p:spPr>
          <a:xfrm>
            <a:off x="1016000" y="6389077"/>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4"/>
          <p:cNvSpPr>
            <a:spLocks noGrp="1"/>
          </p:cNvSpPr>
          <p:nvPr>
            <p:ph type="title"/>
          </p:nvPr>
        </p:nvSpPr>
        <p:spPr>
          <a:xfrm>
            <a:off x="905772" y="274638"/>
            <a:ext cx="7349707" cy="1143000"/>
          </a:xfrm>
        </p:spPr>
        <p:txBody>
          <a:bodyPr/>
          <a:lstStyle/>
          <a:p>
            <a:r>
              <a:rPr lang="es-US" dirty="0"/>
              <a:t>Mal Tiempo</a:t>
            </a:r>
            <a:endParaRPr lang="en-US" dirty="0"/>
          </a:p>
        </p:txBody>
      </p:sp>
      <p:sp>
        <p:nvSpPr>
          <p:cNvPr id="264195" name="Content Placeholder 3"/>
          <p:cNvSpPr>
            <a:spLocks noGrp="1"/>
          </p:cNvSpPr>
          <p:nvPr>
            <p:ph idx="1"/>
          </p:nvPr>
        </p:nvSpPr>
        <p:spPr>
          <a:xfrm>
            <a:off x="905774" y="1600200"/>
            <a:ext cx="7349705" cy="4525963"/>
          </a:xfrm>
        </p:spPr>
        <p:txBody>
          <a:bodyPr/>
          <a:lstStyle/>
          <a:p>
            <a:r>
              <a:rPr lang="es-US" dirty="0"/>
              <a:t>Esté atento a cambios del tiempo que vienen del oeste</a:t>
            </a:r>
          </a:p>
          <a:p>
            <a:r>
              <a:rPr lang="es-US" dirty="0"/>
              <a:t>Esté pendiente de niebla</a:t>
            </a:r>
          </a:p>
          <a:p>
            <a:r>
              <a:rPr lang="es-US" dirty="0"/>
              <a:t>Si el tiempo deteriora, enrúmbese a la costa o al muelle más cercano</a:t>
            </a:r>
          </a:p>
          <a:p>
            <a:endParaRPr lang="es-US" dirty="0"/>
          </a:p>
        </p:txBody>
      </p:sp>
      <p:sp>
        <p:nvSpPr>
          <p:cNvPr id="2" name="TextBox 1"/>
          <p:cNvSpPr txBox="1"/>
          <p:nvPr/>
        </p:nvSpPr>
        <p:spPr>
          <a:xfrm>
            <a:off x="742462" y="6369538"/>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6"/>
          <p:cNvSpPr>
            <a:spLocks noGrp="1"/>
          </p:cNvSpPr>
          <p:nvPr>
            <p:ph type="title"/>
          </p:nvPr>
        </p:nvSpPr>
        <p:spPr>
          <a:xfrm>
            <a:off x="905772" y="274638"/>
            <a:ext cx="7349707" cy="1143000"/>
          </a:xfrm>
        </p:spPr>
        <p:txBody>
          <a:bodyPr/>
          <a:lstStyle/>
          <a:p>
            <a:r>
              <a:rPr lang="es-US" dirty="0"/>
              <a:t>Si le sorprende mal tiempo…</a:t>
            </a:r>
            <a:endParaRPr lang="en-US" dirty="0"/>
          </a:p>
        </p:txBody>
      </p:sp>
      <p:sp>
        <p:nvSpPr>
          <p:cNvPr id="4" name="Text Placeholder 3">
            <a:extLst>
              <a:ext uri="{FF2B5EF4-FFF2-40B4-BE49-F238E27FC236}">
                <a16:creationId xmlns:a16="http://schemas.microsoft.com/office/drawing/2014/main" id="{3E6EB719-1A16-49E4-88DB-64845269D593}"/>
              </a:ext>
            </a:extLst>
          </p:cNvPr>
          <p:cNvSpPr>
            <a:spLocks noGrp="1"/>
          </p:cNvSpPr>
          <p:nvPr>
            <p:ph type="body" idx="1"/>
          </p:nvPr>
        </p:nvSpPr>
        <p:spPr/>
        <p:txBody>
          <a:bodyPr/>
          <a:lstStyle/>
          <a:p>
            <a:r>
              <a:rPr lang="en-US" dirty="0"/>
              <a:t>Prepare la </a:t>
            </a:r>
            <a:r>
              <a:rPr lang="en-US" dirty="0" err="1"/>
              <a:t>embarcación</a:t>
            </a:r>
            <a:r>
              <a:rPr lang="en-US" dirty="0"/>
              <a:t>:</a:t>
            </a:r>
          </a:p>
        </p:txBody>
      </p:sp>
      <p:sp>
        <p:nvSpPr>
          <p:cNvPr id="265220" name="Content Placeholder 5"/>
          <p:cNvSpPr>
            <a:spLocks noGrp="1"/>
          </p:cNvSpPr>
          <p:nvPr>
            <p:ph sz="half" idx="2"/>
          </p:nvPr>
        </p:nvSpPr>
        <p:spPr>
          <a:xfrm>
            <a:off x="905772" y="2292349"/>
            <a:ext cx="7349707" cy="3833813"/>
          </a:xfrm>
        </p:spPr>
        <p:txBody>
          <a:bodyPr/>
          <a:lstStyle/>
          <a:p>
            <a:r>
              <a:rPr lang="es-US" dirty="0"/>
              <a:t>Decelere</a:t>
            </a:r>
          </a:p>
          <a:p>
            <a:r>
              <a:rPr lang="es-US" dirty="0"/>
              <a:t>Cierre todas las escotillas, ojos de buey y puertas</a:t>
            </a:r>
          </a:p>
          <a:p>
            <a:r>
              <a:rPr lang="es-US" dirty="0"/>
              <a:t>Almacene el equipo que no necesite</a:t>
            </a:r>
          </a:p>
          <a:p>
            <a:r>
              <a:rPr lang="es-US" dirty="0"/>
              <a:t>Encienda las luces de navegación </a:t>
            </a:r>
          </a:p>
          <a:p>
            <a:r>
              <a:rPr lang="es-US" dirty="0"/>
              <a:t>Vacíe el agua de las sentinas</a:t>
            </a:r>
          </a:p>
          <a:p>
            <a:r>
              <a:rPr lang="es-US" dirty="0"/>
              <a:t>Desconecte el equipo eléctrico si hay relámpagos</a:t>
            </a:r>
          </a:p>
          <a:p>
            <a:pPr lvl="1"/>
            <a:endParaRPr lang="es-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522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6522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6522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6522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6522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500"/>
                                  </p:stCondLst>
                                  <p:childTnLst>
                                    <p:set>
                                      <p:cBhvr>
                                        <p:cTn id="21" dur="1" fill="hold">
                                          <p:stCondLst>
                                            <p:cond delay="499"/>
                                          </p:stCondLst>
                                        </p:cTn>
                                        <p:tgtEl>
                                          <p:spTgt spid="265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3"/>
          <p:cNvSpPr>
            <a:spLocks noGrp="1"/>
          </p:cNvSpPr>
          <p:nvPr>
            <p:ph type="title"/>
          </p:nvPr>
        </p:nvSpPr>
        <p:spPr/>
        <p:txBody>
          <a:bodyPr/>
          <a:lstStyle/>
          <a:p>
            <a:r>
              <a:rPr lang="es-US" dirty="0">
                <a:latin typeface="Arial Black"/>
                <a:cs typeface="Arial" charset="0"/>
              </a:rPr>
              <a:t>Si le sorprende mal tiempo…</a:t>
            </a:r>
            <a:endParaRPr lang="en-US" dirty="0"/>
          </a:p>
        </p:txBody>
      </p:sp>
      <p:sp>
        <p:nvSpPr>
          <p:cNvPr id="266243" name="Content Placeholder 4"/>
          <p:cNvSpPr>
            <a:spLocks noGrp="1"/>
          </p:cNvSpPr>
          <p:nvPr>
            <p:ph idx="1"/>
          </p:nvPr>
        </p:nvSpPr>
        <p:spPr/>
        <p:txBody>
          <a:bodyPr/>
          <a:lstStyle/>
          <a:p>
            <a:r>
              <a:rPr lang="es-US" dirty="0">
                <a:latin typeface="Arial"/>
                <a:cs typeface="Times New Roman"/>
              </a:rPr>
              <a:t>Prepare a sus pasajeros para el mal tiempo</a:t>
            </a:r>
          </a:p>
          <a:p>
            <a:pPr lvl="1" eaLnBrk="1" hangingPunct="1"/>
            <a:r>
              <a:rPr lang="es-US" dirty="0">
                <a:latin typeface="Arial"/>
                <a:cs typeface="Arial"/>
              </a:rPr>
              <a:t>Asegúrese de que todos se pongan los salvavidas Haga que los pasajeros se sienten en el suelo cerca a la crujía (línea central)</a:t>
            </a:r>
          </a:p>
          <a:p>
            <a:r>
              <a:rPr lang="es-US" dirty="0">
                <a:latin typeface="Arial"/>
                <a:cs typeface="Arial"/>
              </a:rPr>
              <a:t>Decida si va a buscar refugio o capear el temporal</a:t>
            </a:r>
          </a:p>
          <a:p>
            <a:pPr lvl="1" eaLnBrk="1" hangingPunct="1"/>
            <a:r>
              <a:rPr lang="es-US" dirty="0">
                <a:latin typeface="Arial"/>
                <a:cs typeface="Arial"/>
              </a:rPr>
              <a:t>Enrúmbese al refugio más cercano</a:t>
            </a:r>
          </a:p>
          <a:p>
            <a:pPr lvl="1" eaLnBrk="1" hangingPunct="1"/>
            <a:r>
              <a:rPr lang="es-US" dirty="0">
                <a:latin typeface="Arial"/>
                <a:cs typeface="Times New Roman"/>
              </a:rPr>
              <a:t>Proa hacia las olas</a:t>
            </a:r>
            <a:r>
              <a:rPr lang="es-US" dirty="0">
                <a:latin typeface="Arial"/>
                <a:cs typeface="Arial"/>
              </a:rPr>
              <a:t> 45 grados</a:t>
            </a:r>
          </a:p>
          <a:p>
            <a:pPr lvl="1" eaLnBrk="1" hangingPunct="1"/>
            <a:r>
              <a:rPr lang="es-US" dirty="0">
                <a:latin typeface="Arial"/>
                <a:cs typeface="Arial"/>
              </a:rPr>
              <a:t>Mantenga vigilancia por otras embarcaciones o peligros</a:t>
            </a:r>
          </a:p>
          <a:p>
            <a:pPr lvl="1" eaLnBrk="1" hangingPunct="1"/>
            <a:r>
              <a:rPr lang="es-US" dirty="0">
                <a:latin typeface="Arial"/>
                <a:cs typeface="Arial"/>
              </a:rPr>
              <a:t>Si el motor se para, fondéese (ancla de tormenta).</a:t>
            </a:r>
          </a:p>
          <a:p>
            <a:pPr lvl="1" eaLnBrk="1" hangingPunct="1">
              <a:spcBef>
                <a:spcPts val="1800"/>
              </a:spcBef>
              <a:buFont typeface="Arial" charset="0"/>
              <a:buNone/>
            </a:pPr>
            <a:endParaRPr lang="es-US" dirty="0">
              <a:latin typeface="Arial" charset="0"/>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6243">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6624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66243">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66243">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66243">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500"/>
                                  </p:stCondLst>
                                  <p:childTnLst>
                                    <p:set>
                                      <p:cBhvr>
                                        <p:cTn id="21" dur="1" fill="hold">
                                          <p:stCondLst>
                                            <p:cond delay="499"/>
                                          </p:stCondLst>
                                        </p:cTn>
                                        <p:tgtEl>
                                          <p:spTgt spid="26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4" descr="Radio_04"/>
          <p:cNvPicPr>
            <a:picLocks noChangeAspect="1" noChangeArrowheads="1"/>
          </p:cNvPicPr>
          <p:nvPr/>
        </p:nvPicPr>
        <p:blipFill>
          <a:blip r:embed="rId3"/>
          <a:srcRect/>
          <a:stretch>
            <a:fillRect/>
          </a:stretch>
        </p:blipFill>
        <p:spPr bwMode="auto">
          <a:xfrm>
            <a:off x="4700194" y="1754908"/>
            <a:ext cx="3538032" cy="2388272"/>
          </a:xfrm>
          <a:prstGeom prst="rect">
            <a:avLst/>
          </a:prstGeom>
          <a:noFill/>
          <a:ln w="9525">
            <a:noFill/>
            <a:miter lim="800000"/>
            <a:headEnd/>
            <a:tailEnd/>
          </a:ln>
        </p:spPr>
      </p:pic>
      <p:sp>
        <p:nvSpPr>
          <p:cNvPr id="2" name="Title 6"/>
          <p:cNvSpPr>
            <a:spLocks noGrp="1"/>
          </p:cNvSpPr>
          <p:nvPr>
            <p:ph type="title"/>
          </p:nvPr>
        </p:nvSpPr>
        <p:spPr/>
        <p:txBody>
          <a:bodyPr/>
          <a:lstStyle/>
          <a:p>
            <a:r>
              <a:rPr lang="es-US" dirty="0">
                <a:latin typeface="Arial Black"/>
              </a:rPr>
              <a:t>Pidiendo Ayuda</a:t>
            </a:r>
            <a:endParaRPr lang="es-US" dirty="0"/>
          </a:p>
        </p:txBody>
      </p:sp>
      <p:sp>
        <p:nvSpPr>
          <p:cNvPr id="267268" name="Content Placeholder 8"/>
          <p:cNvSpPr>
            <a:spLocks noGrp="1"/>
          </p:cNvSpPr>
          <p:nvPr>
            <p:ph idx="1"/>
          </p:nvPr>
        </p:nvSpPr>
        <p:spPr>
          <a:xfrm>
            <a:off x="905775" y="1600200"/>
            <a:ext cx="5993790" cy="4525963"/>
          </a:xfrm>
        </p:spPr>
        <p:txBody>
          <a:bodyPr/>
          <a:lstStyle/>
          <a:p>
            <a:pPr marL="346075" indent="-346075" eaLnBrk="1" hangingPunct="1">
              <a:spcBef>
                <a:spcPts val="1800"/>
              </a:spcBef>
              <a:tabLst>
                <a:tab pos="0" algn="l"/>
              </a:tabLst>
            </a:pPr>
            <a:r>
              <a:rPr lang="es-US" dirty="0">
                <a:latin typeface="Arial"/>
                <a:cs typeface="Arial"/>
              </a:rPr>
              <a:t>Dispositivos útiles:</a:t>
            </a:r>
          </a:p>
          <a:p>
            <a:pPr marL="746125" lvl="1" indent="-346075" eaLnBrk="1" hangingPunct="1">
              <a:tabLst>
                <a:tab pos="0" algn="l"/>
              </a:tabLst>
            </a:pPr>
            <a:r>
              <a:rPr lang="es-US" dirty="0">
                <a:latin typeface="Arial"/>
                <a:cs typeface="Arial"/>
              </a:rPr>
              <a:t>Señales visuales</a:t>
            </a:r>
            <a:br>
              <a:rPr lang="es-US" dirty="0">
                <a:latin typeface="Arial"/>
                <a:cs typeface="Arial"/>
              </a:rPr>
            </a:br>
            <a:r>
              <a:rPr lang="es-US" dirty="0">
                <a:latin typeface="Arial"/>
                <a:cs typeface="Arial"/>
              </a:rPr>
              <a:t>de emergencia</a:t>
            </a:r>
          </a:p>
          <a:p>
            <a:pPr marL="746125" lvl="1" indent="-346075">
              <a:tabLst>
                <a:tab pos="0" algn="l"/>
              </a:tabLst>
            </a:pPr>
            <a:r>
              <a:rPr lang="es-US" dirty="0">
                <a:latin typeface="Arial"/>
                <a:cs typeface="Arial"/>
              </a:rPr>
              <a:t>Radio VHF marino</a:t>
            </a:r>
            <a:br>
              <a:rPr lang="es-US" dirty="0">
                <a:latin typeface="Arial"/>
                <a:cs typeface="Arial"/>
              </a:rPr>
            </a:br>
            <a:r>
              <a:rPr lang="es-US" dirty="0">
                <a:latin typeface="Arial"/>
                <a:cs typeface="Arial"/>
              </a:rPr>
              <a:t>Canal 16</a:t>
            </a:r>
            <a:endParaRPr lang="es-US" dirty="0"/>
          </a:p>
          <a:p>
            <a:pPr marL="746125" lvl="1" indent="-346075">
              <a:tabLst>
                <a:tab pos="0" algn="l"/>
              </a:tabLst>
            </a:pPr>
            <a:r>
              <a:rPr lang="es-US" dirty="0">
                <a:latin typeface="Arial"/>
                <a:cs typeface="Arial"/>
              </a:rPr>
              <a:t>Teléfono celular</a:t>
            </a:r>
            <a:endParaRPr lang="es-US" dirty="0"/>
          </a:p>
          <a:p>
            <a:pPr marL="746125" lvl="1" indent="-346075" eaLnBrk="1" hangingPunct="1">
              <a:tabLst>
                <a:tab pos="0" algn="l"/>
              </a:tabLst>
            </a:pPr>
            <a:r>
              <a:rPr lang="es-US" dirty="0">
                <a:latin typeface="Arial"/>
                <a:cs typeface="Arial"/>
              </a:rPr>
              <a:t>Localizadores </a:t>
            </a:r>
            <a:r>
              <a:rPr lang="es-US" dirty="0" err="1">
                <a:latin typeface="Arial"/>
                <a:cs typeface="Arial"/>
              </a:rPr>
              <a:t>satelites</a:t>
            </a:r>
            <a:r>
              <a:rPr lang="es-US" dirty="0">
                <a:latin typeface="Arial"/>
                <a:cs typeface="Arial"/>
              </a:rPr>
              <a:t> o de largo alcance:</a:t>
            </a:r>
          </a:p>
          <a:p>
            <a:pPr lvl="2">
              <a:tabLst>
                <a:tab pos="0" algn="l"/>
              </a:tabLst>
            </a:pPr>
            <a:r>
              <a:rPr lang="es-US" dirty="0" err="1">
                <a:latin typeface="Arial"/>
                <a:cs typeface="Arial"/>
              </a:rPr>
              <a:t>Emergency</a:t>
            </a:r>
            <a:r>
              <a:rPr lang="es-US" dirty="0">
                <a:latin typeface="Arial"/>
                <a:cs typeface="Arial"/>
              </a:rPr>
              <a:t>  Position-</a:t>
            </a:r>
            <a:r>
              <a:rPr lang="es-US" dirty="0" err="1">
                <a:latin typeface="Arial"/>
                <a:cs typeface="Arial"/>
              </a:rPr>
              <a:t>Indicating</a:t>
            </a:r>
            <a:r>
              <a:rPr lang="es-US" dirty="0">
                <a:latin typeface="Arial"/>
                <a:cs typeface="Arial"/>
              </a:rPr>
              <a:t>  Radio Beacon (EPIRB) </a:t>
            </a:r>
            <a:endParaRPr lang="es-US" dirty="0">
              <a:latin typeface="Arial" charset="0"/>
              <a:cs typeface="Arial" charset="0"/>
            </a:endParaRPr>
          </a:p>
          <a:p>
            <a:pPr lvl="2" eaLnBrk="1" hangingPunct="1">
              <a:tabLst>
                <a:tab pos="0" algn="l"/>
              </a:tabLst>
            </a:pPr>
            <a:r>
              <a:rPr lang="es-US" dirty="0">
                <a:latin typeface="Arial"/>
                <a:cs typeface="Arial"/>
              </a:rPr>
              <a:t>Personal </a:t>
            </a:r>
            <a:r>
              <a:rPr lang="es-US" dirty="0" err="1">
                <a:latin typeface="Arial"/>
                <a:cs typeface="Arial"/>
              </a:rPr>
              <a:t>Locator</a:t>
            </a:r>
            <a:r>
              <a:rPr lang="es-US" dirty="0">
                <a:latin typeface="Arial"/>
                <a:cs typeface="Arial"/>
              </a:rPr>
              <a:t> Beacon (PLB)</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67268">
                                            <p:txEl>
                                              <p:pRg st="3" end="3"/>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67268">
                                            <p:txEl>
                                              <p:pRg st="4" end="4"/>
                                            </p:txEl>
                                          </p:spTgt>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499"/>
                                          </p:stCondLst>
                                        </p:cTn>
                                        <p:tgtEl>
                                          <p:spTgt spid="267267"/>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500"/>
                                  </p:stCondLst>
                                  <p:childTnLst>
                                    <p:set>
                                      <p:cBhvr>
                                        <p:cTn id="14" dur="1" fill="hold">
                                          <p:stCondLst>
                                            <p:cond delay="499"/>
                                          </p:stCondLst>
                                        </p:cTn>
                                        <p:tgtEl>
                                          <p:spTgt spid="267268">
                                            <p:txEl>
                                              <p:pRg st="5" end="5"/>
                                            </p:txEl>
                                          </p:spTgt>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nodeType="afterEffect">
                                  <p:stCondLst>
                                    <p:cond delay="500"/>
                                  </p:stCondLst>
                                  <p:childTnLst>
                                    <p:set>
                                      <p:cBhvr>
                                        <p:cTn id="17" dur="1" fill="hold">
                                          <p:stCondLst>
                                            <p:cond delay="499"/>
                                          </p:stCondLst>
                                        </p:cTn>
                                        <p:tgtEl>
                                          <p:spTgt spid="267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7790C72-8CEA-43E9-8155-66E4D4E940F3}"/>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pic>
        <p:nvPicPr>
          <p:cNvPr id="4" name="Content Placeholder 5" descr="reviewtime.jpg"/>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45116" y="1417638"/>
            <a:ext cx="7309884" cy="4237614"/>
          </a:xfrm>
        </p:spPr>
      </p:pic>
    </p:spTree>
    <p:extLst>
      <p:ext uri="{BB962C8B-B14F-4D97-AF65-F5344CB8AC3E}">
        <p14:creationId xmlns:p14="http://schemas.microsoft.com/office/powerpoint/2010/main" val="538586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a:pPr>
            <a:r>
              <a:rPr lang="es-US" dirty="0"/>
              <a:t>¿Cuál de las siguientes opciones alerta la venida de mal tiempo?</a:t>
            </a:r>
          </a:p>
          <a:p>
            <a:pPr lvl="1">
              <a:buFont typeface="+mj-lt"/>
              <a:buAutoNum type="alphaLcPeriod"/>
            </a:pPr>
            <a:r>
              <a:rPr lang="es-US" dirty="0"/>
              <a:t>Cielo claro y asoleado sin viento</a:t>
            </a:r>
          </a:p>
          <a:p>
            <a:pPr lvl="1">
              <a:buFont typeface="+mj-lt"/>
              <a:buAutoNum type="alphaLcPeriod"/>
            </a:pPr>
            <a:r>
              <a:rPr lang="es-US" dirty="0"/>
              <a:t>Caída de la velocidad del viento y aguas calmadas</a:t>
            </a:r>
          </a:p>
          <a:p>
            <a:pPr lvl="1">
              <a:buFont typeface="+mj-lt"/>
              <a:buAutoNum type="alphaLcPeriod"/>
            </a:pPr>
            <a:r>
              <a:rPr lang="es-US" dirty="0"/>
              <a:t>Nubes blancas y aguas tranquilas</a:t>
            </a:r>
          </a:p>
          <a:p>
            <a:pPr lvl="1">
              <a:buFont typeface="+mj-lt"/>
              <a:buAutoNum type="alphaLcPeriod"/>
            </a:pPr>
            <a:r>
              <a:rPr lang="es-US" dirty="0"/>
              <a:t>Nubes oscuras y vientos cambiantes</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126836" y="3823855"/>
            <a:ext cx="5800438" cy="54494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150514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2"/>
            </a:pPr>
            <a:r>
              <a:rPr lang="es-US" dirty="0"/>
              <a:t>¿</a:t>
            </a:r>
            <a:r>
              <a:rPr lang="es-ES" dirty="0"/>
              <a:t>Qué puede hacer para evitar caer por la borda</a:t>
            </a:r>
            <a:r>
              <a:rPr lang="es-US" dirty="0"/>
              <a:t>?</a:t>
            </a:r>
          </a:p>
          <a:p>
            <a:pPr lvl="1">
              <a:buFont typeface="+mj-lt"/>
              <a:buAutoNum type="alphaLcPeriod"/>
            </a:pPr>
            <a:r>
              <a:rPr lang="es-ES" dirty="0"/>
              <a:t>Levantarse al cambiar de asiento</a:t>
            </a:r>
          </a:p>
          <a:p>
            <a:pPr lvl="1">
              <a:buFont typeface="+mj-lt"/>
              <a:buAutoNum type="alphaLcPeriod"/>
            </a:pPr>
            <a:r>
              <a:rPr lang="es-ES" dirty="0"/>
              <a:t>Moverse en el barco mientras este anda</a:t>
            </a:r>
          </a:p>
          <a:p>
            <a:pPr lvl="1">
              <a:buFont typeface="+mj-lt"/>
              <a:buAutoNum type="alphaLcPeriod"/>
            </a:pPr>
            <a:r>
              <a:rPr lang="es-ES" dirty="0"/>
              <a:t>Mantenerse hacia el centro del barco</a:t>
            </a:r>
          </a:p>
          <a:p>
            <a:pPr lvl="1">
              <a:buFont typeface="+mj-lt"/>
              <a:buAutoNum type="alphaLcPeriod"/>
            </a:pPr>
            <a:r>
              <a:rPr lang="es-ES" dirty="0"/>
              <a:t>Mantener dos puntos de contacto si se está moviendo</a:t>
            </a:r>
            <a:endParaRPr lang="es-US" dirty="0"/>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136072" y="3318235"/>
            <a:ext cx="5800438" cy="544946"/>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606047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US" dirty="0"/>
              <a:t>Debe saber </a:t>
            </a:r>
            <a:r>
              <a:rPr lang="en-US" dirty="0" err="1"/>
              <a:t>como</a:t>
            </a:r>
            <a:r>
              <a:rPr lang="en-US" dirty="0"/>
              <a:t>…</a:t>
            </a:r>
            <a:endParaRPr lang="es-US" dirty="0"/>
          </a:p>
        </p:txBody>
      </p:sp>
      <p:sp>
        <p:nvSpPr>
          <p:cNvPr id="224259" name="Content Placeholder 2"/>
          <p:cNvSpPr>
            <a:spLocks noGrp="1"/>
          </p:cNvSpPr>
          <p:nvPr>
            <p:ph idx="1"/>
          </p:nvPr>
        </p:nvSpPr>
        <p:spPr/>
        <p:txBody>
          <a:bodyPr/>
          <a:lstStyle/>
          <a:p>
            <a:pPr marL="346075" indent="-346075" eaLnBrk="1" hangingPunct="1">
              <a:buFont typeface="Wingdings" pitchFamily="2" charset="2"/>
              <a:buChar char="u"/>
            </a:pPr>
            <a:r>
              <a:rPr lang="es-US" dirty="0">
                <a:latin typeface="Arial"/>
                <a:cs typeface="Arial"/>
              </a:rPr>
              <a:t>Explicar los peligros de inmersión en agua </a:t>
            </a:r>
            <a:r>
              <a:rPr lang="es-US" dirty="0" err="1">
                <a:latin typeface="Arial"/>
                <a:cs typeface="Arial"/>
              </a:rPr>
              <a:t>fria</a:t>
            </a:r>
            <a:r>
              <a:rPr lang="es-US" dirty="0">
                <a:latin typeface="Arial"/>
                <a:cs typeface="Arial"/>
              </a:rPr>
              <a:t>,  las etapas y las mejores acciones para sobrevivir</a:t>
            </a:r>
          </a:p>
          <a:p>
            <a:pPr marL="346075" indent="-346075" eaLnBrk="1" hangingPunct="1">
              <a:buFont typeface="Wingdings" pitchFamily="2" charset="2"/>
              <a:buChar char="u"/>
            </a:pPr>
            <a:r>
              <a:rPr lang="es-US" dirty="0">
                <a:latin typeface="Arial"/>
                <a:cs typeface="Arial"/>
              </a:rPr>
              <a:t>Reconocer los síntomas de envenenamiento por monóxido de carbono y explicar su prevención</a:t>
            </a:r>
          </a:p>
          <a:p>
            <a:pPr marL="346075" indent="-346075" eaLnBrk="1" hangingPunct="1">
              <a:buFont typeface="Wingdings" pitchFamily="2" charset="2"/>
              <a:buChar char="u"/>
            </a:pPr>
            <a:r>
              <a:rPr lang="es-US" dirty="0">
                <a:latin typeface="Arial"/>
                <a:cs typeface="Arial"/>
              </a:rPr>
              <a:t>Obtener el pronóstico del tiempo, reconocer alertas meteorológicas y explicar qué hacer si sorprende al mal tiempo en el agua</a:t>
            </a:r>
          </a:p>
          <a:p>
            <a:pPr marL="346075" indent="-346075" eaLnBrk="1" hangingPunct="1">
              <a:buFont typeface="Wingdings" pitchFamily="2" charset="2"/>
              <a:buChar char="u"/>
            </a:pPr>
            <a:r>
              <a:rPr lang="es-US" dirty="0">
                <a:latin typeface="Arial"/>
                <a:cs typeface="Arial"/>
              </a:rPr>
              <a:t>Pedir ayuda rápidamente si surge una emergencia marítima</a:t>
            </a: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3"/>
            </a:pPr>
            <a:r>
              <a:rPr lang="es-US" dirty="0"/>
              <a:t>¿</a:t>
            </a:r>
            <a:r>
              <a:rPr lang="es-ES" dirty="0"/>
              <a:t>Que debe hacer el operador de un barco a motor cuando se está recuperando a alguien del agua</a:t>
            </a:r>
            <a:r>
              <a:rPr lang="es-US" dirty="0"/>
              <a:t>?</a:t>
            </a:r>
          </a:p>
          <a:p>
            <a:pPr lvl="1">
              <a:buFont typeface="+mj-lt"/>
              <a:buAutoNum type="alphaLcPeriod"/>
            </a:pPr>
            <a:r>
              <a:rPr lang="es-ES" dirty="0"/>
              <a:t>Poner el motor en avante a la velocidad más lenta</a:t>
            </a:r>
          </a:p>
          <a:p>
            <a:pPr lvl="1">
              <a:buFont typeface="+mj-lt"/>
              <a:buAutoNum type="alphaLcPeriod"/>
            </a:pPr>
            <a:r>
              <a:rPr lang="es-ES" dirty="0"/>
              <a:t>Poner el motor en reversa a la velocidad más lenta</a:t>
            </a:r>
          </a:p>
          <a:p>
            <a:pPr lvl="1">
              <a:buFont typeface="+mj-lt"/>
              <a:buAutoNum type="alphaLcPeriod"/>
            </a:pPr>
            <a:r>
              <a:rPr lang="es-ES" dirty="0"/>
              <a:t>Mantener el motor en velocidad mínima y neutral</a:t>
            </a:r>
          </a:p>
          <a:p>
            <a:pPr lvl="1">
              <a:buFont typeface="+mj-lt"/>
              <a:buAutoNum type="alphaLcPeriod"/>
            </a:pPr>
            <a:r>
              <a:rPr lang="es-ES" dirty="0"/>
              <a:t>Apagar el motor</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136072" y="4167980"/>
            <a:ext cx="5800438" cy="54494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135479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4"/>
            </a:pPr>
            <a:r>
              <a:rPr lang="es-US" dirty="0"/>
              <a:t>¿</a:t>
            </a:r>
            <a:r>
              <a:rPr lang="es-ES" dirty="0"/>
              <a:t>Por qué es peligroso el Monóxido de Carbono</a:t>
            </a:r>
            <a:r>
              <a:rPr lang="es-US" dirty="0"/>
              <a:t>?</a:t>
            </a:r>
          </a:p>
          <a:p>
            <a:pPr lvl="1">
              <a:buFont typeface="+mj-lt"/>
              <a:buAutoNum type="alphaLcPeriod"/>
            </a:pPr>
            <a:r>
              <a:rPr lang="es-ES" dirty="0"/>
              <a:t>Es inflamable y hace combustión fácilmente</a:t>
            </a:r>
          </a:p>
          <a:p>
            <a:pPr lvl="1">
              <a:buFont typeface="+mj-lt"/>
              <a:buAutoNum type="alphaLcPeriod"/>
            </a:pPr>
            <a:r>
              <a:rPr lang="es-ES" dirty="0"/>
              <a:t>Crea una nube que le impide ver otras embarcaciones</a:t>
            </a:r>
          </a:p>
          <a:p>
            <a:pPr lvl="1">
              <a:buFont typeface="+mj-lt"/>
              <a:buAutoNum type="alphaLcPeriod"/>
            </a:pPr>
            <a:r>
              <a:rPr lang="es-ES" dirty="0"/>
              <a:t>Causa corrosión en conexiones eléctricas que pueden ocasionar chispas</a:t>
            </a:r>
          </a:p>
          <a:p>
            <a:pPr lvl="1">
              <a:buFont typeface="+mj-lt"/>
              <a:buAutoNum type="alphaLcPeriod"/>
            </a:pPr>
            <a:r>
              <a:rPr lang="es-ES" dirty="0"/>
              <a:t>Es inodoro, incoloro e insípido y puede ser letal</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191490" y="4408126"/>
            <a:ext cx="7046735" cy="544946"/>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3258782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5"/>
            </a:pPr>
            <a:r>
              <a:rPr lang="es-US" dirty="0"/>
              <a:t>¿</a:t>
            </a:r>
            <a:r>
              <a:rPr lang="es-ES" dirty="0"/>
              <a:t>Cuál es la primera acción requerida del operador de una embarcación quien presencia un accidente</a:t>
            </a:r>
            <a:r>
              <a:rPr lang="es-US" dirty="0"/>
              <a:t>?</a:t>
            </a:r>
          </a:p>
          <a:p>
            <a:pPr lvl="1">
              <a:buFont typeface="+mj-lt"/>
              <a:buAutoNum type="alphaLcPeriod"/>
            </a:pPr>
            <a:r>
              <a:rPr lang="es-ES" dirty="0"/>
              <a:t>Prestar asistencia</a:t>
            </a:r>
          </a:p>
          <a:p>
            <a:pPr lvl="1">
              <a:buFont typeface="+mj-lt"/>
              <a:buAutoNum type="alphaLcPeriod"/>
            </a:pPr>
            <a:r>
              <a:rPr lang="es-ES" dirty="0"/>
              <a:t>Mantenerse al margen</a:t>
            </a:r>
          </a:p>
          <a:p>
            <a:pPr lvl="1">
              <a:buFont typeface="+mj-lt"/>
              <a:buAutoNum type="alphaLcPeriod"/>
            </a:pPr>
            <a:r>
              <a:rPr lang="es-ES" dirty="0"/>
              <a:t>Escribir un reporte de accidente</a:t>
            </a:r>
          </a:p>
          <a:p>
            <a:pPr lvl="1">
              <a:buFont typeface="+mj-lt"/>
              <a:buAutoNum type="alphaLcPeriod"/>
            </a:pPr>
            <a:r>
              <a:rPr lang="es-ES" dirty="0"/>
              <a:t>Esperar por el personal de rescate</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208745" y="2800999"/>
            <a:ext cx="3815838" cy="54494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317235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6"/>
            </a:pPr>
            <a:r>
              <a:rPr lang="es-US" dirty="0"/>
              <a:t>¿</a:t>
            </a:r>
            <a:r>
              <a:rPr lang="es-ES" dirty="0"/>
              <a:t>Bajo qué condiciones está una persona en mayor riesgo de desarrollar hipotermia</a:t>
            </a:r>
            <a:r>
              <a:rPr lang="es-US" dirty="0"/>
              <a:t>?</a:t>
            </a:r>
          </a:p>
          <a:p>
            <a:pPr lvl="1">
              <a:buFont typeface="+mj-lt"/>
              <a:buAutoNum type="alphaLcPeriod"/>
            </a:pPr>
            <a:r>
              <a:rPr lang="es-ES" dirty="0"/>
              <a:t>Luego de estar en el viento por un largo período</a:t>
            </a:r>
          </a:p>
          <a:p>
            <a:pPr lvl="1">
              <a:buFont typeface="+mj-lt"/>
              <a:buAutoNum type="alphaLcPeriod"/>
            </a:pPr>
            <a:r>
              <a:rPr lang="es-ES" dirty="0"/>
              <a:t>Cuando está privada de líquido</a:t>
            </a:r>
          </a:p>
          <a:p>
            <a:pPr lvl="1">
              <a:buFont typeface="+mj-lt"/>
              <a:buAutoNum type="alphaLcPeriod"/>
            </a:pPr>
            <a:r>
              <a:rPr lang="es-ES" dirty="0"/>
              <a:t>Cuando está expuesta al aire frío</a:t>
            </a:r>
          </a:p>
          <a:p>
            <a:pPr lvl="1">
              <a:buFont typeface="+mj-lt"/>
              <a:buAutoNum type="alphaLcPeriod"/>
            </a:pPr>
            <a:r>
              <a:rPr lang="es-ES" dirty="0"/>
              <a:t>Cuando está inmersa en agua fría</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199508" y="3770817"/>
            <a:ext cx="5210528" cy="544946"/>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140179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a:p>
        </p:txBody>
      </p:sp>
      <p:sp>
        <p:nvSpPr>
          <p:cNvPr id="4" name="Title 3">
            <a:extLst>
              <a:ext uri="{FF2B5EF4-FFF2-40B4-BE49-F238E27FC236}">
                <a16:creationId xmlns:a16="http://schemas.microsoft.com/office/drawing/2014/main" id="{406D076E-BE2A-421A-A52D-70BFD51E52C9}"/>
              </a:ext>
            </a:extLst>
          </p:cNvPr>
          <p:cNvSpPr>
            <a:spLocks noGrp="1"/>
          </p:cNvSpPr>
          <p:nvPr>
            <p:ph type="title"/>
          </p:nvPr>
        </p:nvSpPr>
        <p:spPr>
          <a:xfrm>
            <a:off x="905772" y="274638"/>
            <a:ext cx="7349707" cy="1143000"/>
          </a:xfrm>
        </p:spPr>
        <p:txBody>
          <a:bodyPr/>
          <a:lstStyle/>
          <a:p>
            <a:r>
              <a:rPr lang="es-US" dirty="0"/>
              <a:t>Repaso del Capítulo 5</a:t>
            </a:r>
            <a:endParaRPr lang="en-US" dirty="0"/>
          </a:p>
        </p:txBody>
      </p:sp>
      <p:sp>
        <p:nvSpPr>
          <p:cNvPr id="8" name="Content Placeholder 7">
            <a:extLst>
              <a:ext uri="{FF2B5EF4-FFF2-40B4-BE49-F238E27FC236}">
                <a16:creationId xmlns:a16="http://schemas.microsoft.com/office/drawing/2014/main" id="{AB899C2C-BD25-4737-9BAB-0E35FB1149B9}"/>
              </a:ext>
            </a:extLst>
          </p:cNvPr>
          <p:cNvSpPr>
            <a:spLocks noGrp="1"/>
          </p:cNvSpPr>
          <p:nvPr>
            <p:ph idx="1"/>
          </p:nvPr>
        </p:nvSpPr>
        <p:spPr>
          <a:xfrm>
            <a:off x="905774" y="1600200"/>
            <a:ext cx="7349705" cy="4525963"/>
          </a:xfrm>
        </p:spPr>
        <p:txBody>
          <a:bodyPr/>
          <a:lstStyle/>
          <a:p>
            <a:pPr>
              <a:buFont typeface="+mj-lt"/>
              <a:buAutoNum type="arabicPeriod" startAt="7"/>
            </a:pPr>
            <a:r>
              <a:rPr lang="es-US" dirty="0"/>
              <a:t>¿</a:t>
            </a:r>
            <a:r>
              <a:rPr lang="es-ES" dirty="0"/>
              <a:t>Que debe Ud. hacer si cae por la borda en agua fría</a:t>
            </a:r>
            <a:r>
              <a:rPr lang="es-US" dirty="0"/>
              <a:t>?</a:t>
            </a:r>
          </a:p>
          <a:p>
            <a:pPr lvl="1">
              <a:buFont typeface="+mj-lt"/>
              <a:buAutoNum type="alphaLcPeriod"/>
            </a:pPr>
            <a:r>
              <a:rPr lang="es-ES" dirty="0"/>
              <a:t>Tratar de </a:t>
            </a:r>
            <a:r>
              <a:rPr lang="es-ES" dirty="0" err="1"/>
              <a:t>re-abordar</a:t>
            </a:r>
            <a:r>
              <a:rPr lang="es-ES" dirty="0"/>
              <a:t> su bote, aunque esté anegado</a:t>
            </a:r>
          </a:p>
          <a:p>
            <a:pPr lvl="1">
              <a:buFont typeface="+mj-lt"/>
              <a:buAutoNum type="alphaLcPeriod"/>
            </a:pPr>
            <a:r>
              <a:rPr lang="es-ES" dirty="0"/>
              <a:t>Remover cualquier ropa innecesaria</a:t>
            </a:r>
          </a:p>
          <a:p>
            <a:pPr lvl="1">
              <a:buFont typeface="+mj-lt"/>
              <a:buAutoNum type="alphaLcPeriod"/>
            </a:pPr>
            <a:r>
              <a:rPr lang="es-ES" dirty="0"/>
              <a:t>Pedalee en el agua o nade para generar calor</a:t>
            </a:r>
          </a:p>
          <a:p>
            <a:pPr lvl="1">
              <a:buFont typeface="+mj-lt"/>
              <a:buAutoNum type="alphaLcPeriod"/>
            </a:pPr>
            <a:r>
              <a:rPr lang="es-ES" dirty="0"/>
              <a:t>Trate de flotar sobre su barriga con las piernas extendidas</a:t>
            </a:r>
          </a:p>
        </p:txBody>
      </p:sp>
      <p:sp>
        <p:nvSpPr>
          <p:cNvPr id="12" name="Rectangle 9">
            <a:extLst>
              <a:ext uri="{FF2B5EF4-FFF2-40B4-BE49-F238E27FC236}">
                <a16:creationId xmlns:a16="http://schemas.microsoft.com/office/drawing/2014/main" id="{85F3DDE2-5535-402E-96DC-053922A5EA35}"/>
              </a:ext>
            </a:extLst>
          </p:cNvPr>
          <p:cNvSpPr>
            <a:spLocks noChangeArrowheads="1"/>
          </p:cNvSpPr>
          <p:nvPr/>
        </p:nvSpPr>
        <p:spPr bwMode="auto">
          <a:xfrm>
            <a:off x="1245689" y="2477726"/>
            <a:ext cx="7009790" cy="544946"/>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908750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p:txBody>
          <a:bodyPr/>
          <a:lstStyle/>
          <a:p>
            <a:pPr eaLnBrk="1" hangingPunct="1"/>
            <a:r>
              <a:rPr lang="es-US">
                <a:latin typeface="Arial Black"/>
              </a:rPr>
              <a:t>Fin del Capítulo 5</a:t>
            </a:r>
            <a:br>
              <a:rPr lang="es-US" dirty="0"/>
            </a:br>
            <a:endParaRPr lang="es-US" sz="5600"/>
          </a:p>
        </p:txBody>
      </p:sp>
      <p:sp>
        <p:nvSpPr>
          <p:cNvPr id="2" name="Subtitle 1">
            <a:extLst>
              <a:ext uri="{FF2B5EF4-FFF2-40B4-BE49-F238E27FC236}">
                <a16:creationId xmlns:a16="http://schemas.microsoft.com/office/drawing/2014/main" id="{75A409BB-0B2A-4648-8773-E883A4A3D814}"/>
              </a:ext>
            </a:extLst>
          </p:cNvPr>
          <p:cNvSpPr>
            <a:spLocks noGrp="1"/>
          </p:cNvSpPr>
          <p:nvPr>
            <p:ph type="subTitle" idx="1"/>
          </p:nvPr>
        </p:nvSpPr>
        <p:spPr/>
        <p:txBody>
          <a:bodyPr/>
          <a:lstStyle/>
          <a:p>
            <a:endParaRPr lang="en-US"/>
          </a:p>
        </p:txBody>
      </p:sp>
      <p:sp>
        <p:nvSpPr>
          <p:cNvPr id="3" name="Picture Placeholder 2">
            <a:extLst>
              <a:ext uri="{FF2B5EF4-FFF2-40B4-BE49-F238E27FC236}">
                <a16:creationId xmlns:a16="http://schemas.microsoft.com/office/drawing/2014/main" id="{738C4259-9990-48FA-B99A-72310913E600}"/>
              </a:ext>
            </a:extLst>
          </p:cNvPr>
          <p:cNvSpPr>
            <a:spLocks noGrp="1"/>
          </p:cNvSpPr>
          <p:nvPr>
            <p:ph type="pic" idx="13"/>
          </p:nvPr>
        </p:nvSpPr>
        <p:spPr/>
      </p:sp>
      <p:pic>
        <p:nvPicPr>
          <p:cNvPr id="220164" name="Picture 3" descr="weather_warning_gale.jpg"/>
          <p:cNvPicPr>
            <a:picLocks noChangeAspect="1"/>
          </p:cNvPicPr>
          <p:nvPr/>
        </p:nvPicPr>
        <p:blipFill>
          <a:blip r:embed="rId3"/>
          <a:srcRect/>
          <a:stretch>
            <a:fillRect/>
          </a:stretch>
        </p:blipFill>
        <p:spPr bwMode="auto">
          <a:xfrm>
            <a:off x="2666999" y="1371600"/>
            <a:ext cx="3528667" cy="3352800"/>
          </a:xfrm>
          <a:prstGeom prst="rect">
            <a:avLst/>
          </a:prstGeom>
          <a:noFill/>
          <a:ln w="9525">
            <a:noFill/>
            <a:miter lim="800000"/>
            <a:headEnd/>
            <a:tailEnd/>
          </a:ln>
        </p:spPr>
      </p:pic>
    </p:spTree>
    <p:extLst>
      <p:ext uri="{BB962C8B-B14F-4D97-AF65-F5344CB8AC3E}">
        <p14:creationId xmlns:p14="http://schemas.microsoft.com/office/powerpoint/2010/main" val="37704921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Content Placeholder 5" descr="accident_pyrami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0808" y="3948906"/>
            <a:ext cx="3733800" cy="2543175"/>
          </a:xfrm>
          <a:prstGeom prst="rect">
            <a:avLst/>
          </a:prstGeom>
          <a:noFill/>
          <a:ln w="9525">
            <a:noFill/>
            <a:miter lim="800000"/>
            <a:headEnd/>
            <a:tailEnd/>
          </a:ln>
        </p:spPr>
      </p:pic>
      <p:sp>
        <p:nvSpPr>
          <p:cNvPr id="225283" name="Title 8"/>
          <p:cNvSpPr>
            <a:spLocks noGrp="1"/>
          </p:cNvSpPr>
          <p:nvPr>
            <p:ph type="title"/>
          </p:nvPr>
        </p:nvSpPr>
        <p:spPr>
          <a:xfrm>
            <a:off x="905772" y="274638"/>
            <a:ext cx="7349707" cy="1143000"/>
          </a:xfrm>
        </p:spPr>
        <p:txBody>
          <a:bodyPr/>
          <a:lstStyle/>
          <a:p>
            <a:r>
              <a:rPr lang="es-US" dirty="0"/>
              <a:t>Accidentes típicos</a:t>
            </a:r>
          </a:p>
        </p:txBody>
      </p:sp>
      <p:sp>
        <p:nvSpPr>
          <p:cNvPr id="4" name="Text Placeholder 3">
            <a:extLst>
              <a:ext uri="{FF2B5EF4-FFF2-40B4-BE49-F238E27FC236}">
                <a16:creationId xmlns:a16="http://schemas.microsoft.com/office/drawing/2014/main" id="{01A1A1FD-5E47-45CE-B74A-68058CE1CDB5}"/>
              </a:ext>
            </a:extLst>
          </p:cNvPr>
          <p:cNvSpPr>
            <a:spLocks noGrp="1"/>
          </p:cNvSpPr>
          <p:nvPr>
            <p:ph type="body" idx="1"/>
          </p:nvPr>
        </p:nvSpPr>
        <p:spPr>
          <a:xfrm>
            <a:off x="905772" y="1535113"/>
            <a:ext cx="7349707" cy="639762"/>
          </a:xfrm>
        </p:spPr>
        <p:txBody>
          <a:bodyPr/>
          <a:lstStyle/>
          <a:p>
            <a:r>
              <a:rPr lang="es-ES" dirty="0"/>
              <a:t>Casi todos los accidentes son prevenibles</a:t>
            </a:r>
          </a:p>
        </p:txBody>
      </p:sp>
      <p:sp>
        <p:nvSpPr>
          <p:cNvPr id="224261" name="Content Placeholder 6"/>
          <p:cNvSpPr>
            <a:spLocks noGrp="1"/>
          </p:cNvSpPr>
          <p:nvPr>
            <p:ph sz="half" idx="2"/>
          </p:nvPr>
        </p:nvSpPr>
        <p:spPr>
          <a:xfrm>
            <a:off x="906464" y="2292350"/>
            <a:ext cx="7348536" cy="3833813"/>
          </a:xfrm>
        </p:spPr>
        <p:txBody>
          <a:bodyPr>
            <a:normAutofit lnSpcReduction="10000"/>
          </a:bodyPr>
          <a:lstStyle/>
          <a:p>
            <a:r>
              <a:rPr lang="es-US" dirty="0"/>
              <a:t>Ocurren durante el </a:t>
            </a:r>
            <a:r>
              <a:rPr lang="es-US" dirty="0" err="1"/>
              <a:t>dia</a:t>
            </a:r>
            <a:r>
              <a:rPr lang="es-US" dirty="0"/>
              <a:t> y durante buen tiempo</a:t>
            </a:r>
          </a:p>
          <a:p>
            <a:r>
              <a:rPr lang="es-US" dirty="0"/>
              <a:t>La embarcación es pequeña y de estilo abierto</a:t>
            </a:r>
          </a:p>
          <a:p>
            <a:r>
              <a:rPr lang="es-US" dirty="0"/>
              <a:t>⅓ de las veces hay alcohol de por medio</a:t>
            </a:r>
          </a:p>
          <a:p>
            <a:r>
              <a:rPr lang="es-US" dirty="0"/>
              <a:t>No se usan los salvavidas a mano </a:t>
            </a:r>
          </a:p>
          <a:p>
            <a:r>
              <a:rPr lang="es-US" dirty="0"/>
              <a:t>El operador es varón, </a:t>
            </a:r>
            <a:br>
              <a:rPr lang="es-US" dirty="0"/>
            </a:br>
            <a:r>
              <a:rPr lang="es-US" dirty="0"/>
              <a:t>de 26 a 50 años, con</a:t>
            </a:r>
            <a:br>
              <a:rPr lang="es-US" dirty="0"/>
            </a:br>
            <a:r>
              <a:rPr lang="es-US" dirty="0"/>
              <a:t>experiencia en</a:t>
            </a:r>
            <a:br>
              <a:rPr lang="es-US" dirty="0"/>
            </a:br>
            <a:r>
              <a:rPr lang="es-US" dirty="0"/>
              <a:t>embarcaciones</a:t>
            </a:r>
          </a:p>
        </p:txBody>
      </p:sp>
      <p:sp>
        <p:nvSpPr>
          <p:cNvPr id="2" name="TextBox 1"/>
          <p:cNvSpPr txBox="1"/>
          <p:nvPr/>
        </p:nvSpPr>
        <p:spPr>
          <a:xfrm>
            <a:off x="508000" y="6682154"/>
            <a:ext cx="184666"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8A8C57EF-33CD-4EE5-9C09-79AEFE737AB8}"/>
              </a:ext>
            </a:extLst>
          </p:cNvPr>
          <p:cNvSpPr txBox="1"/>
          <p:nvPr/>
        </p:nvSpPr>
        <p:spPr>
          <a:xfrm>
            <a:off x="7469839" y="4149355"/>
            <a:ext cx="902438"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err="1">
                <a:latin typeface="Arial"/>
                <a:cs typeface="Arial"/>
              </a:rPr>
              <a:t>equipo</a:t>
            </a:r>
            <a:endParaRPr lang="en-US" sz="1400" b="1" dirty="0">
              <a:cs typeface="Arial"/>
            </a:endParaRPr>
          </a:p>
        </p:txBody>
      </p:sp>
      <p:sp>
        <p:nvSpPr>
          <p:cNvPr id="9" name="TextBox 8">
            <a:extLst>
              <a:ext uri="{FF2B5EF4-FFF2-40B4-BE49-F238E27FC236}">
                <a16:creationId xmlns:a16="http://schemas.microsoft.com/office/drawing/2014/main" id="{1070633A-2C33-4A19-A239-1A75B5A4E0B6}"/>
              </a:ext>
            </a:extLst>
          </p:cNvPr>
          <p:cNvSpPr txBox="1"/>
          <p:nvPr/>
        </p:nvSpPr>
        <p:spPr>
          <a:xfrm>
            <a:off x="7647616" y="4688358"/>
            <a:ext cx="1214768"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err="1">
                <a:latin typeface="Arial"/>
                <a:cs typeface="Arial"/>
              </a:rPr>
              <a:t>ambiente</a:t>
            </a:r>
            <a:endParaRPr lang="en-US" sz="1400" b="1" dirty="0" err="1">
              <a:cs typeface="Arial"/>
            </a:endParaRPr>
          </a:p>
        </p:txBody>
      </p:sp>
      <p:sp>
        <p:nvSpPr>
          <p:cNvPr id="10" name="TextBox 9">
            <a:extLst>
              <a:ext uri="{FF2B5EF4-FFF2-40B4-BE49-F238E27FC236}">
                <a16:creationId xmlns:a16="http://schemas.microsoft.com/office/drawing/2014/main" id="{1566775D-C19B-41A0-8E24-454AA7E914A1}"/>
              </a:ext>
            </a:extLst>
          </p:cNvPr>
          <p:cNvSpPr txBox="1"/>
          <p:nvPr/>
        </p:nvSpPr>
        <p:spPr>
          <a:xfrm>
            <a:off x="8027515" y="5301836"/>
            <a:ext cx="982182"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error </a:t>
            </a:r>
            <a:r>
              <a:rPr lang="en-US" sz="1400" b="1" dirty="0" err="1">
                <a:latin typeface="Arial"/>
                <a:cs typeface="Arial"/>
              </a:rPr>
              <a:t>humano</a:t>
            </a:r>
            <a:endParaRPr lang="en-US" sz="1600" dirty="0" err="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2426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24261">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24261">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24261">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242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5"/>
          <p:cNvSpPr>
            <a:spLocks noGrp="1"/>
          </p:cNvSpPr>
          <p:nvPr>
            <p:ph type="title"/>
          </p:nvPr>
        </p:nvSpPr>
        <p:spPr>
          <a:xfrm>
            <a:off x="905772" y="274638"/>
            <a:ext cx="7349707" cy="1143000"/>
          </a:xfrm>
        </p:spPr>
        <p:txBody>
          <a:bodyPr/>
          <a:lstStyle/>
          <a:p>
            <a:r>
              <a:rPr lang="es-US" dirty="0"/>
              <a:t>Como Mitigar los Riesgos</a:t>
            </a:r>
          </a:p>
        </p:txBody>
      </p:sp>
      <p:sp>
        <p:nvSpPr>
          <p:cNvPr id="225283" name="Content Placeholder 7"/>
          <p:cNvSpPr>
            <a:spLocks noGrp="1"/>
          </p:cNvSpPr>
          <p:nvPr>
            <p:ph idx="1"/>
          </p:nvPr>
        </p:nvSpPr>
        <p:spPr>
          <a:xfrm>
            <a:off x="905774" y="1600200"/>
            <a:ext cx="7349705" cy="4525963"/>
          </a:xfrm>
        </p:spPr>
        <p:txBody>
          <a:bodyPr/>
          <a:lstStyle/>
          <a:p>
            <a:r>
              <a:rPr lang="es-US" dirty="0"/>
              <a:t> Reconocer las situaciones peligrosas</a:t>
            </a:r>
          </a:p>
          <a:p>
            <a:r>
              <a:rPr lang="es-US" dirty="0"/>
              <a:t> Reducir las probabilidades de que ocurran</a:t>
            </a:r>
          </a:p>
          <a:p>
            <a:r>
              <a:rPr lang="es-US" dirty="0"/>
              <a:t> Disminuir las consecuencias de un accidente</a:t>
            </a:r>
          </a:p>
        </p:txBody>
      </p:sp>
      <p:sp>
        <p:nvSpPr>
          <p:cNvPr id="2" name="TextBox 1"/>
          <p:cNvSpPr txBox="1"/>
          <p:nvPr/>
        </p:nvSpPr>
        <p:spPr>
          <a:xfrm>
            <a:off x="703385" y="6350000"/>
            <a:ext cx="184666" cy="369332"/>
          </a:xfrm>
          <a:prstGeom prst="rect">
            <a:avLst/>
          </a:prstGeom>
          <a:noFill/>
        </p:spPr>
        <p:txBody>
          <a:bodyPr wrap="none" rtlCol="0">
            <a:spAutoFit/>
          </a:bodyPr>
          <a:lstStyle/>
          <a:p>
            <a:endParaRPr lang="en-US"/>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s-US" dirty="0"/>
              <a:t>Riesgos Aditivos</a:t>
            </a:r>
          </a:p>
        </p:txBody>
      </p:sp>
      <p:sp>
        <p:nvSpPr>
          <p:cNvPr id="226308" name="Content Placeholder 3"/>
          <p:cNvSpPr>
            <a:spLocks noGrp="1"/>
          </p:cNvSpPr>
          <p:nvPr>
            <p:ph idx="1"/>
          </p:nvPr>
        </p:nvSpPr>
        <p:spPr/>
        <p:txBody>
          <a:bodyPr/>
          <a:lstStyle/>
          <a:p>
            <a:r>
              <a:rPr lang="es-US" dirty="0"/>
              <a:t>Condiciones estresantes incrementan las probabilidades de un accidente </a:t>
            </a:r>
            <a:r>
              <a:rPr lang="es-US" dirty="0" err="1"/>
              <a:t>maritimo</a:t>
            </a:r>
            <a:endParaRPr lang="es-US" dirty="0"/>
          </a:p>
          <a:p>
            <a:pPr lvl="1"/>
            <a:r>
              <a:rPr lang="es-US" dirty="0"/>
              <a:t>el reflejo del sol</a:t>
            </a:r>
          </a:p>
          <a:p>
            <a:pPr lvl="1"/>
            <a:r>
              <a:rPr lang="es-US" dirty="0"/>
              <a:t>el calor</a:t>
            </a:r>
          </a:p>
          <a:p>
            <a:pPr lvl="1"/>
            <a:r>
              <a:rPr lang="es-US" dirty="0"/>
              <a:t>El movimiento constante del barco</a:t>
            </a:r>
          </a:p>
          <a:p>
            <a:pPr lvl="1"/>
            <a:r>
              <a:rPr lang="es-US" dirty="0"/>
              <a:t>el ruido del motor y las vibraciones </a:t>
            </a:r>
          </a:p>
          <a:p>
            <a:r>
              <a:rPr lang="es-US" dirty="0"/>
              <a:t>Estas condiciones estresantes debilitan el cuerpo y la mente, incrementando las probabilidades de un accidente</a:t>
            </a:r>
          </a:p>
        </p:txBody>
      </p:sp>
      <p:sp>
        <p:nvSpPr>
          <p:cNvPr id="2" name="TextBox 1"/>
          <p:cNvSpPr txBox="1"/>
          <p:nvPr/>
        </p:nvSpPr>
        <p:spPr>
          <a:xfrm>
            <a:off x="762000" y="6525846"/>
            <a:ext cx="184666" cy="369332"/>
          </a:xfrm>
          <a:prstGeom prst="rect">
            <a:avLst/>
          </a:prstGeom>
          <a:noFill/>
        </p:spPr>
        <p:txBody>
          <a:bodyPr wrap="none" rtlCol="0">
            <a:spAutoFit/>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226308">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2630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500"/>
                                  </p:stCondLst>
                                  <p:childTnLst>
                                    <p:set>
                                      <p:cBhvr>
                                        <p:cTn id="12" dur="1" fill="hold">
                                          <p:stCondLst>
                                            <p:cond delay="499"/>
                                          </p:stCondLst>
                                        </p:cTn>
                                        <p:tgtEl>
                                          <p:spTgt spid="226308">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26308">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500"/>
                                  </p:stCondLst>
                                  <p:childTnLst>
                                    <p:set>
                                      <p:cBhvr>
                                        <p:cTn id="18" dur="1" fill="hold">
                                          <p:stCondLst>
                                            <p:cond delay="499"/>
                                          </p:stCondLst>
                                        </p:cTn>
                                        <p:tgtEl>
                                          <p:spTgt spid="226308">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500"/>
                                  </p:stCondLst>
                                  <p:childTnLst>
                                    <p:set>
                                      <p:cBhvr>
                                        <p:cTn id="21" dur="1" fill="hold">
                                          <p:stCondLst>
                                            <p:cond delay="499"/>
                                          </p:stCondLst>
                                        </p:cTn>
                                        <p:tgtEl>
                                          <p:spTgt spid="2263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3"/>
          <p:cNvSpPr>
            <a:spLocks noGrp="1"/>
          </p:cNvSpPr>
          <p:nvPr>
            <p:ph type="title"/>
          </p:nvPr>
        </p:nvSpPr>
        <p:spPr>
          <a:xfrm>
            <a:off x="905772" y="274638"/>
            <a:ext cx="7349707" cy="1143000"/>
          </a:xfrm>
        </p:spPr>
        <p:txBody>
          <a:bodyPr/>
          <a:lstStyle/>
          <a:p>
            <a:r>
              <a:rPr lang="es-US" dirty="0"/>
              <a:t>Los Riesgos de la Deshidratación</a:t>
            </a:r>
          </a:p>
        </p:txBody>
      </p:sp>
      <p:sp>
        <p:nvSpPr>
          <p:cNvPr id="228355" name="Text Placeholder 4"/>
          <p:cNvSpPr>
            <a:spLocks noGrp="1"/>
          </p:cNvSpPr>
          <p:nvPr>
            <p:ph type="body" idx="1"/>
          </p:nvPr>
        </p:nvSpPr>
        <p:spPr>
          <a:xfrm>
            <a:off x="905772" y="1535113"/>
            <a:ext cx="7349707" cy="639762"/>
          </a:xfrm>
        </p:spPr>
        <p:txBody>
          <a:bodyPr/>
          <a:lstStyle/>
          <a:p>
            <a:r>
              <a:rPr lang="es-US" dirty="0"/>
              <a:t>Los riesgos incrementan debido a la deshidratación</a:t>
            </a:r>
          </a:p>
        </p:txBody>
      </p:sp>
      <p:sp>
        <p:nvSpPr>
          <p:cNvPr id="4" name="Content Placeholder 3">
            <a:extLst>
              <a:ext uri="{FF2B5EF4-FFF2-40B4-BE49-F238E27FC236}">
                <a16:creationId xmlns:a16="http://schemas.microsoft.com/office/drawing/2014/main" id="{0BBEE17A-65D7-4C1F-B613-F797C7D1907E}"/>
              </a:ext>
            </a:extLst>
          </p:cNvPr>
          <p:cNvSpPr>
            <a:spLocks noGrp="1"/>
          </p:cNvSpPr>
          <p:nvPr>
            <p:ph sz="half" idx="2"/>
          </p:nvPr>
        </p:nvSpPr>
        <p:spPr/>
        <p:txBody>
          <a:bodyPr/>
          <a:lstStyle/>
          <a:p>
            <a:endParaRPr lang="en-US"/>
          </a:p>
        </p:txBody>
      </p:sp>
      <p:sp>
        <p:nvSpPr>
          <p:cNvPr id="8" name="TextBox 7"/>
          <p:cNvSpPr txBox="1"/>
          <p:nvPr/>
        </p:nvSpPr>
        <p:spPr>
          <a:xfrm>
            <a:off x="5334000" y="2347913"/>
            <a:ext cx="2743200" cy="862012"/>
          </a:xfrm>
          <a:prstGeom prst="rect">
            <a:avLst/>
          </a:prstGeom>
        </p:spPr>
        <p:style>
          <a:lnRef idx="1">
            <a:schemeClr val="accent3"/>
          </a:lnRef>
          <a:fillRef idx="2">
            <a:schemeClr val="accent3"/>
          </a:fillRef>
          <a:effectRef idx="1">
            <a:schemeClr val="accent3"/>
          </a:effectRef>
          <a:fontRef idx="minor">
            <a:schemeClr val="dk1"/>
          </a:fontRef>
        </p:style>
        <p:txBody>
          <a:bodyPr lIns="91440" tIns="45720" rIns="91440" bIns="45720" anchor="ctr" anchorCtr="1">
            <a:spAutoFit/>
          </a:bodyPr>
          <a:lstStyle/>
          <a:p>
            <a:pPr algn="ctr">
              <a:defRPr/>
            </a:pPr>
            <a:r>
              <a:rPr lang="es-US" sz="2500" b="1" dirty="0">
                <a:latin typeface="Arial"/>
                <a:cs typeface="Arial"/>
              </a:rPr>
              <a:t>Esto incrementa la sudoración</a:t>
            </a:r>
          </a:p>
        </p:txBody>
      </p:sp>
      <p:sp>
        <p:nvSpPr>
          <p:cNvPr id="9" name="TextBox 8"/>
          <p:cNvSpPr txBox="1"/>
          <p:nvPr/>
        </p:nvSpPr>
        <p:spPr>
          <a:xfrm>
            <a:off x="235744" y="4716185"/>
            <a:ext cx="3219449" cy="861774"/>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nchor="ctr" anchorCtr="1">
            <a:spAutoFit/>
          </a:bodyPr>
          <a:lstStyle/>
          <a:p>
            <a:pPr algn="ctr">
              <a:defRPr/>
            </a:pPr>
            <a:r>
              <a:rPr lang="es-US" sz="2500" b="1" dirty="0">
                <a:latin typeface="Arial"/>
                <a:cs typeface="Arial"/>
              </a:rPr>
              <a:t>El resultado puede ser deshidratación</a:t>
            </a:r>
          </a:p>
        </p:txBody>
      </p:sp>
      <p:sp>
        <p:nvSpPr>
          <p:cNvPr id="10" name="TextBox 9"/>
          <p:cNvSpPr txBox="1"/>
          <p:nvPr/>
        </p:nvSpPr>
        <p:spPr>
          <a:xfrm>
            <a:off x="5119688" y="3738261"/>
            <a:ext cx="3719511" cy="201593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nchor="ctr" anchorCtr="1">
            <a:spAutoFit/>
          </a:bodyPr>
          <a:lstStyle/>
          <a:p>
            <a:pPr algn="ctr">
              <a:defRPr/>
            </a:pPr>
            <a:r>
              <a:rPr lang="es-US" sz="2500" b="1" spc="-20" dirty="0">
                <a:latin typeface="Arial"/>
                <a:cs typeface="Arial"/>
              </a:rPr>
              <a:t>La deshidratación incrementa el cansancio y por tanto el riesgo de un accidente</a:t>
            </a:r>
            <a:endParaRPr lang="es-US" sz="2500" b="1" dirty="0">
              <a:latin typeface="Arial"/>
              <a:cs typeface="Arial"/>
            </a:endParaRPr>
          </a:p>
        </p:txBody>
      </p:sp>
      <p:sp>
        <p:nvSpPr>
          <p:cNvPr id="12" name="TextBox 11"/>
          <p:cNvSpPr txBox="1"/>
          <p:nvPr/>
        </p:nvSpPr>
        <p:spPr>
          <a:xfrm>
            <a:off x="235744" y="1939228"/>
            <a:ext cx="3219449" cy="2039748"/>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nchor="ctr" anchorCtr="1">
            <a:spAutoFit/>
          </a:bodyPr>
          <a:lstStyle/>
          <a:p>
            <a:pPr algn="ctr">
              <a:defRPr/>
            </a:pPr>
            <a:r>
              <a:rPr lang="es-US" sz="2500" b="1" dirty="0">
                <a:latin typeface="Arial"/>
                <a:cs typeface="Arial"/>
              </a:rPr>
              <a:t>La operación de un barco ocasiona la generación de mayor calor corporal</a:t>
            </a:r>
          </a:p>
        </p:txBody>
      </p:sp>
      <p:cxnSp>
        <p:nvCxnSpPr>
          <p:cNvPr id="14" name="Elbow Connector 13"/>
          <p:cNvCxnSpPr/>
          <p:nvPr/>
        </p:nvCxnSpPr>
        <p:spPr>
          <a:xfrm>
            <a:off x="3581400" y="2743200"/>
            <a:ext cx="1447800" cy="1588"/>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3581400" y="5257800"/>
            <a:ext cx="1447800" cy="1588"/>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429000" y="3429000"/>
            <a:ext cx="17526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5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8" grpId="0" animBg="1"/>
      <p:bldP spid="9"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3B7198FAAFD48A6779070B4EEC5A9" ma:contentTypeVersion="4" ma:contentTypeDescription="Create a new document." ma:contentTypeScope="" ma:versionID="be2dae5d7e4f3b32d9066638b5e5bc65">
  <xsd:schema xmlns:xsd="http://www.w3.org/2001/XMLSchema" xmlns:xs="http://www.w3.org/2001/XMLSchema" xmlns:p="http://schemas.microsoft.com/office/2006/metadata/properties" xmlns:ns2="03255c39-867f-4d07-a051-10574fe46503" targetNamespace="http://schemas.microsoft.com/office/2006/metadata/properties" ma:root="true" ma:fieldsID="76c8b4b3f71d982a3627689ab00c0d22" ns2:_="">
    <xsd:import namespace="03255c39-867f-4d07-a051-10574fe465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5c39-867f-4d07-a051-10574fe46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D3A15-FA66-4327-949E-D032B416B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5c39-867f-4d07-a051-10574fe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EB2167-55E0-496B-B16B-CFB164F88FFA}">
  <ds:schemaRefs>
    <ds:schemaRef ds:uri="http://schemas.microsoft.com/sharepoint/v3/contenttype/forms"/>
  </ds:schemaRefs>
</ds:datastoreItem>
</file>

<file path=customXml/itemProps3.xml><?xml version="1.0" encoding="utf-8"?>
<ds:datastoreItem xmlns:ds="http://schemas.openxmlformats.org/officeDocument/2006/customXml" ds:itemID="{01F68495-0242-4EF3-ACD3-3D5D9124635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401</TotalTime>
  <Words>3508</Words>
  <Application>Microsoft Office PowerPoint</Application>
  <PresentationFormat>On-screen Show (4:3)</PresentationFormat>
  <Paragraphs>496</Paragraphs>
  <Slides>55</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Arial Black</vt:lpstr>
      <vt:lpstr>Calibri</vt:lpstr>
      <vt:lpstr>Wingdings</vt:lpstr>
      <vt:lpstr>Wingdings 2</vt:lpstr>
      <vt:lpstr>Office Theme</vt:lpstr>
      <vt:lpstr>title page</vt:lpstr>
      <vt:lpstr>Capítulo 5 </vt:lpstr>
      <vt:lpstr>Temas Claves</vt:lpstr>
      <vt:lpstr>Debe saber como…</vt:lpstr>
      <vt:lpstr>Debe saber como…</vt:lpstr>
      <vt:lpstr>Debe saber como…</vt:lpstr>
      <vt:lpstr>Accidentes típicos</vt:lpstr>
      <vt:lpstr>Como Mitigar los Riesgos</vt:lpstr>
      <vt:lpstr>Riesgos Aditivos</vt:lpstr>
      <vt:lpstr>Los Riesgos de la Deshidratación</vt:lpstr>
      <vt:lpstr>Mitigando Riesgos</vt:lpstr>
      <vt:lpstr>Los Riesgos del Alcohol</vt:lpstr>
      <vt:lpstr>Los Riesgos del Alcohol</vt:lpstr>
      <vt:lpstr>Los Riesgos del Alcohol</vt:lpstr>
      <vt:lpstr>Minimizar el Riesgo de Ahogo</vt:lpstr>
      <vt:lpstr>Accidentes Marítimos</vt:lpstr>
      <vt:lpstr>Accidentes Marítimos</vt:lpstr>
      <vt:lpstr>Accidentes Marítimos</vt:lpstr>
      <vt:lpstr>Accidentes Marítimos</vt:lpstr>
      <vt:lpstr>Accidentes Marítimos</vt:lpstr>
      <vt:lpstr>Accidentes Marítimos</vt:lpstr>
      <vt:lpstr>Accidentes Marítimos</vt:lpstr>
      <vt:lpstr>Accidentes Marítimos</vt:lpstr>
      <vt:lpstr>Previniendo Accidentes Marítimos</vt:lpstr>
      <vt:lpstr>Manejando emergencias  de fuego</vt:lpstr>
      <vt:lpstr>En caso de fuego</vt:lpstr>
      <vt:lpstr>Accidentes Marítimos</vt:lpstr>
      <vt:lpstr>Accidentes Marítimos</vt:lpstr>
      <vt:lpstr>Inmersión en agua fría</vt:lpstr>
      <vt:lpstr>Inmersión en agua fría</vt:lpstr>
      <vt:lpstr>Inmersión en agua fría</vt:lpstr>
      <vt:lpstr>Inmersión en agua fría</vt:lpstr>
      <vt:lpstr>Inmersión en agua fría</vt:lpstr>
      <vt:lpstr>Inmersión en agua fría</vt:lpstr>
      <vt:lpstr>Inmersión en agua fría</vt:lpstr>
      <vt:lpstr>Inmersión en agua fría</vt:lpstr>
      <vt:lpstr>Envenenamiento causado por  Monóxido de Carbono (CO)</vt:lpstr>
      <vt:lpstr>Previniendo envenenamiento</vt:lpstr>
      <vt:lpstr>Previniendo envenenamiento</vt:lpstr>
      <vt:lpstr>Previniendo envenenamiento</vt:lpstr>
      <vt:lpstr>Previniendo envenenamiento</vt:lpstr>
      <vt:lpstr>Heridas Corporales</vt:lpstr>
      <vt:lpstr>Mal Tiempo</vt:lpstr>
      <vt:lpstr>Mal Tiempo</vt:lpstr>
      <vt:lpstr>Si le sorprende mal tiempo…</vt:lpstr>
      <vt:lpstr>Si le sorprende mal tiempo…</vt:lpstr>
      <vt:lpstr>Pidiendo Ayuda</vt:lpstr>
      <vt:lpstr>Repaso del Capítulo 5</vt:lpstr>
      <vt:lpstr>Repaso del Capítulo 5</vt:lpstr>
      <vt:lpstr>Repaso del Capítulo 5</vt:lpstr>
      <vt:lpstr>Repaso del Capítulo 5</vt:lpstr>
      <vt:lpstr>Repaso del Capítulo 5</vt:lpstr>
      <vt:lpstr>Repaso del Capítulo 5</vt:lpstr>
      <vt:lpstr>Repaso del Capítulo 5</vt:lpstr>
      <vt:lpstr>Repaso del Capítulo 5</vt:lpstr>
      <vt:lpstr>Fin del Capítulo 5 </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Harry Tipper III</cp:lastModifiedBy>
  <cp:revision>2521</cp:revision>
  <dcterms:created xsi:type="dcterms:W3CDTF">2010-11-03T21:16:10Z</dcterms:created>
  <dcterms:modified xsi:type="dcterms:W3CDTF">2021-01-14T20:43:55Z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0x010100EA33B7198FAAFD48A6779070B4EEC5A9</vt:lpwstr>
  </property>
</Properties>
</file>